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5" r:id="rId5"/>
    <p:sldId id="271" r:id="rId6"/>
    <p:sldId id="272" r:id="rId7"/>
    <p:sldId id="273" r:id="rId8"/>
    <p:sldId id="274" r:id="rId9"/>
    <p:sldId id="275" r:id="rId10"/>
    <p:sldId id="276" r:id="rId11"/>
    <p:sldId id="280" r:id="rId12"/>
    <p:sldId id="279" r:id="rId13"/>
    <p:sldId id="281" r:id="rId14"/>
    <p:sldId id="282" r:id="rId15"/>
    <p:sldId id="283" r:id="rId16"/>
    <p:sldId id="285" r:id="rId1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mmpe\Desktop\Plataforma%20Ganaderias%20de%20Lidia\~$Analisis%20Costes%20Gand%20Lidia%20-A&#241;o%20%20Segunda%20%20Aproximaci&#243;n%20Mayores%2014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mmpe\Desktop\Plataforma%20Ganaderias%20de%20Lidia\~$Analisis%20Costes%20Gand%20Lidia%20-A&#241;o%20%20Segunda%20%20Aproximaci&#243;n%20Mayores%201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mmpe\Desktop\Plataforma%20Ganaderias%20de%20Lidia\~$Analisis%20Costes%20Gand%20Lidia%20-A&#241;o%20%20Segunda%20%20Aproximaci&#243;n%20Mayores%2014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mmpe\Desktop\Plataforma%20Ganaderias%20de%20Lidia\~$Analisis%20Costes%20Gand%20Lidia%20-A&#241;o%20%20Segunda%20%20Aproximaci&#243;n%20Mayores%2014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s-ES" sz="1400" b="0" i="0" u="none" strike="noStrike" baseline="0" dirty="0">
                <a:solidFill>
                  <a:sysClr val="windowText" lastClr="000000">
                    <a:lumMod val="65000"/>
                    <a:lumOff val="35000"/>
                  </a:sysClr>
                </a:solidFill>
                <a:latin typeface="Calibri" panose="020F0502020204030204"/>
              </a:rPr>
              <a:t>Evolución del PIB de España </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7.1102336281915243E-2"/>
          <c:y val="0.23237155258402029"/>
          <c:w val="0.90930993424580087"/>
          <c:h val="0.71412770622242172"/>
        </c:manualLayout>
      </c:layout>
      <c:lineChart>
        <c:grouping val="standard"/>
        <c:varyColors val="0"/>
        <c:ser>
          <c:idx val="0"/>
          <c:order val="0"/>
          <c:tx>
            <c:strRef>
              <c:f>Hoja1!$P$3</c:f>
              <c:strCache>
                <c:ptCount val="1"/>
                <c:pt idx="0">
                  <c:v> PIB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Hoja1!$Q$2:$AB$2</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Hoja1!$Q$3:$AB$3</c:f>
              <c:numCache>
                <c:formatCode>_-* #,##0.000_-;\-* #,##0.000_-;_-* "-"??_-;_-@_-</c:formatCode>
                <c:ptCount val="12"/>
                <c:pt idx="0">
                  <c:v>-3.7999999999999999E-2</c:v>
                </c:pt>
                <c:pt idx="1">
                  <c:v>2E-3</c:v>
                </c:pt>
                <c:pt idx="2">
                  <c:v>-8.3396335818941569E-3</c:v>
                </c:pt>
                <c:pt idx="3">
                  <c:v>-3.5000000000000003E-2</c:v>
                </c:pt>
                <c:pt idx="4">
                  <c:v>-1.4E-2</c:v>
                </c:pt>
                <c:pt idx="5">
                  <c:v>1.4E-2</c:v>
                </c:pt>
                <c:pt idx="6">
                  <c:v>3.7999999999999999E-2</c:v>
                </c:pt>
                <c:pt idx="7">
                  <c:v>0.03</c:v>
                </c:pt>
                <c:pt idx="8">
                  <c:v>0.03</c:v>
                </c:pt>
                <c:pt idx="9">
                  <c:v>2.4E-2</c:v>
                </c:pt>
                <c:pt idx="10">
                  <c:v>0.02</c:v>
                </c:pt>
                <c:pt idx="11">
                  <c:v>-0.11</c:v>
                </c:pt>
              </c:numCache>
            </c:numRef>
          </c:val>
          <c:smooth val="0"/>
          <c:extLst>
            <c:ext xmlns:c16="http://schemas.microsoft.com/office/drawing/2014/chart" uri="{C3380CC4-5D6E-409C-BE32-E72D297353CC}">
              <c16:uniqueId val="{00000000-123C-4428-86EE-8834C3E4236A}"/>
            </c:ext>
          </c:extLst>
        </c:ser>
        <c:dLbls>
          <c:showLegendKey val="0"/>
          <c:showVal val="1"/>
          <c:showCatName val="0"/>
          <c:showSerName val="0"/>
          <c:showPercent val="0"/>
          <c:showBubbleSize val="0"/>
        </c:dLbls>
        <c:smooth val="0"/>
        <c:axId val="160056784"/>
        <c:axId val="160057200"/>
      </c:lineChart>
      <c:catAx>
        <c:axId val="16005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s-ES"/>
          </a:p>
        </c:txPr>
        <c:crossAx val="160057200"/>
        <c:crosses val="autoZero"/>
        <c:auto val="1"/>
        <c:lblAlgn val="ctr"/>
        <c:lblOffset val="100"/>
        <c:noMultiLvlLbl val="0"/>
      </c:catAx>
      <c:valAx>
        <c:axId val="160057200"/>
        <c:scaling>
          <c:orientation val="minMax"/>
        </c:scaling>
        <c:delete val="0"/>
        <c:axPos val="l"/>
        <c:majorGridlines>
          <c:spPr>
            <a:ln w="9525" cap="flat" cmpd="sng" algn="ctr">
              <a:solidFill>
                <a:schemeClr val="tx1">
                  <a:lumMod val="15000"/>
                  <a:lumOff val="85000"/>
                </a:schemeClr>
              </a:solidFill>
              <a:round/>
            </a:ln>
            <a:effectLst/>
          </c:spPr>
        </c:majorGridlines>
        <c:numFmt formatCode="_-* #,##0.000_-;\-* #,##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s-ES"/>
          </a:p>
        </c:txPr>
        <c:crossAx val="16005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371157214440777"/>
          <c:y val="0.15160058672394258"/>
          <c:w val="0.76160292039173205"/>
          <c:h val="0.7031631877331198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66B-417F-BE21-D0F22C9D5F4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66B-417F-BE21-D0F22C9D5F4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66B-417F-BE21-D0F22C9D5F4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66B-417F-BE21-D0F22C9D5F44}"/>
              </c:ext>
            </c:extLst>
          </c:dPt>
          <c:dLbls>
            <c:dLbl>
              <c:idx val="0"/>
              <c:layout>
                <c:manualLayout>
                  <c:x val="-2.8208740533783444E-2"/>
                  <c:y val="-0.18482505774279662"/>
                </c:manualLayout>
              </c:layout>
              <c:showLegendKey val="0"/>
              <c:showVal val="0"/>
              <c:showCatName val="1"/>
              <c:showSerName val="0"/>
              <c:showPercent val="1"/>
              <c:showBubbleSize val="0"/>
              <c:extLst>
                <c:ext xmlns:c15="http://schemas.microsoft.com/office/drawing/2012/chart" uri="{CE6537A1-D6FC-4f65-9D91-7224C49458BB}">
                  <c15:layout>
                    <c:manualLayout>
                      <c:w val="0.40124112535253514"/>
                      <c:h val="0.21600641848330759"/>
                    </c:manualLayout>
                  </c15:layout>
                </c:ext>
                <c:ext xmlns:c16="http://schemas.microsoft.com/office/drawing/2014/chart" uri="{C3380CC4-5D6E-409C-BE32-E72D297353CC}">
                  <c16:uniqueId val="{00000001-966B-417F-BE21-D0F22C9D5F44}"/>
                </c:ext>
              </c:extLst>
            </c:dLbl>
            <c:dLbl>
              <c:idx val="1"/>
              <c:layout>
                <c:manualLayout>
                  <c:x val="-3.7611654045044546E-3"/>
                  <c:y val="-1.1667860710386468E-16"/>
                </c:manualLayout>
              </c:layout>
              <c:showLegendKey val="0"/>
              <c:showVal val="0"/>
              <c:showCatName val="1"/>
              <c:showSerName val="0"/>
              <c:showPercent val="1"/>
              <c:showBubbleSize val="0"/>
              <c:extLst>
                <c:ext xmlns:c15="http://schemas.microsoft.com/office/drawing/2012/chart" uri="{CE6537A1-D6FC-4f65-9D91-7224C49458BB}">
                  <c15:layout>
                    <c:manualLayout>
                      <c:w val="0.42454169311081846"/>
                      <c:h val="0.20684173838266048"/>
                    </c:manualLayout>
                  </c15:layout>
                </c:ext>
                <c:ext xmlns:c16="http://schemas.microsoft.com/office/drawing/2014/chart" uri="{C3380CC4-5D6E-409C-BE32-E72D297353CC}">
                  <c16:uniqueId val="{00000003-966B-417F-BE21-D0F22C9D5F44}"/>
                </c:ext>
              </c:extLst>
            </c:dLbl>
            <c:dLbl>
              <c:idx val="2"/>
              <c:layout>
                <c:manualLayout>
                  <c:x val="2.3625153371144399E-2"/>
                  <c:y val="0.30105883927081445"/>
                </c:manualLayout>
              </c:layout>
              <c:showLegendKey val="0"/>
              <c:showVal val="0"/>
              <c:showCatName val="1"/>
              <c:showSerName val="0"/>
              <c:showPercent val="1"/>
              <c:showBubbleSize val="0"/>
              <c:extLst>
                <c:ext xmlns:c15="http://schemas.microsoft.com/office/drawing/2012/chart" uri="{CE6537A1-D6FC-4f65-9D91-7224C49458BB}">
                  <c15:layout>
                    <c:manualLayout>
                      <c:w val="0.41794069974853498"/>
                      <c:h val="0.17145589021627303"/>
                    </c:manualLayout>
                  </c15:layout>
                </c:ext>
                <c:ext xmlns:c16="http://schemas.microsoft.com/office/drawing/2014/chart" uri="{C3380CC4-5D6E-409C-BE32-E72D297353CC}">
                  <c16:uniqueId val="{00000005-966B-417F-BE21-D0F22C9D5F44}"/>
                </c:ext>
              </c:extLst>
            </c:dLbl>
            <c:dLbl>
              <c:idx val="3"/>
              <c:layout>
                <c:manualLayout>
                  <c:x val="-0.17301360860720491"/>
                  <c:y val="4.7732708857537035E-3"/>
                </c:manualLayout>
              </c:layout>
              <c:showLegendKey val="0"/>
              <c:showVal val="0"/>
              <c:showCatName val="1"/>
              <c:showSerName val="0"/>
              <c:showPercent val="1"/>
              <c:showBubbleSize val="0"/>
              <c:extLst>
                <c:ext xmlns:c15="http://schemas.microsoft.com/office/drawing/2012/chart" uri="{CE6537A1-D6FC-4f65-9D91-7224C49458BB}">
                  <c15:layout>
                    <c:manualLayout>
                      <c:w val="0.2943111929024736"/>
                      <c:h val="0.30071606580248328"/>
                    </c:manualLayout>
                  </c15:layout>
                </c:ext>
                <c:ext xmlns:c16="http://schemas.microsoft.com/office/drawing/2014/chart" uri="{C3380CC4-5D6E-409C-BE32-E72D297353CC}">
                  <c16:uniqueId val="{00000007-966B-417F-BE21-D0F22C9D5F44}"/>
                </c:ext>
              </c:extLst>
            </c:dLbl>
            <c:numFmt formatCode="0.00%" sourceLinked="0"/>
            <c:spPr>
              <a:noFill/>
              <a:ln>
                <a:noFill/>
              </a:ln>
              <a:effectLst/>
            </c:spPr>
            <c:txPr>
              <a:bodyPr rot="0" spcFirstLastPara="1" vertOverflow="ellipsis" vert="horz" wrap="square" anchor="ctr" anchorCtr="1"/>
              <a:lstStyle/>
              <a:p>
                <a:pPr>
                  <a:defRPr lang="en-US" sz="600" b="0" i="0" u="none" strike="noStrike" kern="1200" baseline="0">
                    <a:solidFill>
                      <a:schemeClr val="tx1"/>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'CONCLUSIONES '!$C$10:$C$13</c:f>
              <c:strCache>
                <c:ptCount val="4"/>
                <c:pt idx="0">
                  <c:v>Coste Alimentación/Madre</c:v>
                </c:pt>
                <c:pt idx="1">
                  <c:v>Coste Saneamiento/Madre</c:v>
                </c:pt>
                <c:pt idx="2">
                  <c:v>Coste Personal/Madre</c:v>
                </c:pt>
                <c:pt idx="3">
                  <c:v>Otros Coste Directos/Madre</c:v>
                </c:pt>
              </c:strCache>
            </c:strRef>
          </c:cat>
          <c:val>
            <c:numRef>
              <c:f>'CONCLUSIONES '!$D$10:$D$13</c:f>
              <c:numCache>
                <c:formatCode>_(* #,##0.00_);_(* \(#,##0.00\);_(* "-"??_);_(@_)</c:formatCode>
                <c:ptCount val="4"/>
                <c:pt idx="0">
                  <c:v>630.86722271524991</c:v>
                </c:pt>
                <c:pt idx="1">
                  <c:v>22.237625190594681</c:v>
                </c:pt>
                <c:pt idx="2">
                  <c:v>706.35731568345511</c:v>
                </c:pt>
                <c:pt idx="3">
                  <c:v>61.325790387984021</c:v>
                </c:pt>
              </c:numCache>
            </c:numRef>
          </c:val>
          <c:extLst>
            <c:ext xmlns:c16="http://schemas.microsoft.com/office/drawing/2014/chart" uri="{C3380CC4-5D6E-409C-BE32-E72D297353CC}">
              <c16:uniqueId val="{00000008-966B-417F-BE21-D0F22C9D5F44}"/>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lgn="ctr">
        <a:defRPr lang="en-US" sz="900" b="0" i="0" u="none" strike="noStrike" kern="1200" baseline="0">
          <a:solidFill>
            <a:schemeClr val="tx1"/>
          </a:solidFill>
          <a:latin typeface="+mn-lt"/>
          <a:ea typeface="+mn-ea"/>
          <a:cs typeface="+mn-cs"/>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ADF-460F-B316-75FE278458E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ADF-460F-B316-75FE278458E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ADF-460F-B316-75FE278458E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ADF-460F-B316-75FE278458E5}"/>
              </c:ext>
            </c:extLst>
          </c:dPt>
          <c:dLbls>
            <c:dLbl>
              <c:idx val="0"/>
              <c:layout>
                <c:manualLayout>
                  <c:x val="-2.6296639128294825E-3"/>
                  <c:y val="0.33917234181640649"/>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39940320475697666"/>
                      <c:h val="0.16738467999189066"/>
                    </c:manualLayout>
                  </c15:layout>
                </c:ext>
                <c:ext xmlns:c16="http://schemas.microsoft.com/office/drawing/2014/chart" uri="{C3380CC4-5D6E-409C-BE32-E72D297353CC}">
                  <c16:uniqueId val="{00000001-BADF-460F-B316-75FE278458E5}"/>
                </c:ext>
              </c:extLst>
            </c:dLbl>
            <c:dLbl>
              <c:idx val="1"/>
              <c:layout>
                <c:manualLayout>
                  <c:x val="3.7295275561387846E-3"/>
                  <c:y val="-2.6272564409156918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38321668439715295"/>
                      <c:h val="0.21346458582439998"/>
                    </c:manualLayout>
                  </c15:layout>
                </c:ext>
                <c:ext xmlns:c16="http://schemas.microsoft.com/office/drawing/2014/chart" uri="{C3380CC4-5D6E-409C-BE32-E72D297353CC}">
                  <c16:uniqueId val="{00000003-BADF-460F-B316-75FE278458E5}"/>
                </c:ext>
              </c:extLst>
            </c:dLbl>
            <c:dLbl>
              <c:idx val="2"/>
              <c:layout>
                <c:manualLayout>
                  <c:x val="8.6899801194428791E-3"/>
                  <c:y val="-0.2259458640363761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3886047769178127"/>
                      <c:h val="0.20321828570482875"/>
                    </c:manualLayout>
                  </c15:layout>
                </c:ext>
                <c:ext xmlns:c16="http://schemas.microsoft.com/office/drawing/2014/chart" uri="{C3380CC4-5D6E-409C-BE32-E72D297353CC}">
                  <c16:uniqueId val="{00000005-BADF-460F-B316-75FE278458E5}"/>
                </c:ext>
              </c:extLst>
            </c:dLbl>
            <c:dLbl>
              <c:idx val="3"/>
              <c:layout>
                <c:manualLayout>
                  <c:x val="0.47697710117659392"/>
                  <c:y val="0"/>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51541353957549485"/>
                      <c:h val="0.17037758019338262"/>
                    </c:manualLayout>
                  </c15:layout>
                </c:ext>
                <c:ext xmlns:c16="http://schemas.microsoft.com/office/drawing/2014/chart" uri="{C3380CC4-5D6E-409C-BE32-E72D297353CC}">
                  <c16:uniqueId val="{00000007-BADF-460F-B316-75FE278458E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'CONCLUSIONES '!$F$10:$F$13</c:f>
              <c:strCache>
                <c:ptCount val="4"/>
                <c:pt idx="0">
                  <c:v>Coste Alimentación/Madre</c:v>
                </c:pt>
                <c:pt idx="1">
                  <c:v>Coste Saneamiento/Madre</c:v>
                </c:pt>
                <c:pt idx="2">
                  <c:v>Coste Personal/Madre</c:v>
                </c:pt>
                <c:pt idx="3">
                  <c:v>Otros Coste Directos/Madre</c:v>
                </c:pt>
              </c:strCache>
            </c:strRef>
          </c:cat>
          <c:val>
            <c:numRef>
              <c:f>'CONCLUSIONES '!$G$10:$G$13</c:f>
              <c:numCache>
                <c:formatCode>_(* #,##0.00_);_(* \(#,##0.00\);_(* "-"??_);_(@_)</c:formatCode>
                <c:ptCount val="4"/>
                <c:pt idx="0">
                  <c:v>723.59954113844799</c:v>
                </c:pt>
                <c:pt idx="1">
                  <c:v>21.943563033926068</c:v>
                </c:pt>
                <c:pt idx="2">
                  <c:v>450.25924635128217</c:v>
                </c:pt>
                <c:pt idx="3">
                  <c:v>72.143102477614974</c:v>
                </c:pt>
              </c:numCache>
            </c:numRef>
          </c:val>
          <c:extLst>
            <c:ext xmlns:c16="http://schemas.microsoft.com/office/drawing/2014/chart" uri="{C3380CC4-5D6E-409C-BE32-E72D297353CC}">
              <c16:uniqueId val="{00000008-BADF-460F-B316-75FE278458E5}"/>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4BC-48EB-AB64-10B590E2A86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4BC-48EB-AB64-10B590E2A86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4BC-48EB-AB64-10B590E2A86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4BC-48EB-AB64-10B590E2A86E}"/>
              </c:ext>
            </c:extLst>
          </c:dPt>
          <c:dLbls>
            <c:dLbl>
              <c:idx val="0"/>
              <c:layout>
                <c:manualLayout>
                  <c:x val="-3.2466935601547431E-3"/>
                  <c:y val="0.2815384778064847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3865754118759529"/>
                      <c:h val="0.18506789904947876"/>
                    </c:manualLayout>
                  </c15:layout>
                </c:ext>
                <c:ext xmlns:c16="http://schemas.microsoft.com/office/drawing/2014/chart" uri="{C3380CC4-5D6E-409C-BE32-E72D297353CC}">
                  <c16:uniqueId val="{00000001-24BC-48EB-AB64-10B590E2A86E}"/>
                </c:ext>
              </c:extLst>
            </c:dLbl>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50250790776552345"/>
                      <c:h val="0.16946438579167891"/>
                    </c:manualLayout>
                  </c15:layout>
                </c:ext>
                <c:ext xmlns:c16="http://schemas.microsoft.com/office/drawing/2014/chart" uri="{C3380CC4-5D6E-409C-BE32-E72D297353CC}">
                  <c16:uniqueId val="{00000003-24BC-48EB-AB64-10B590E2A86E}"/>
                </c:ext>
              </c:extLst>
            </c:dLbl>
            <c:dLbl>
              <c:idx val="2"/>
              <c:layout>
                <c:manualLayout>
                  <c:x val="-0.2261741581231394"/>
                  <c:y val="-0.13943965723429894"/>
                </c:manualLayout>
              </c:layout>
              <c:showLegendKey val="0"/>
              <c:showVal val="0"/>
              <c:showCatName val="1"/>
              <c:showSerName val="0"/>
              <c:showPercent val="1"/>
              <c:showBubbleSize val="0"/>
              <c:extLst>
                <c:ext xmlns:c15="http://schemas.microsoft.com/office/drawing/2012/chart" uri="{CE6537A1-D6FC-4f65-9D91-7224C49458BB}">
                  <c15:layout>
                    <c:manualLayout>
                      <c:w val="0.33287728917316889"/>
                      <c:h val="0.30215819730780485"/>
                    </c:manualLayout>
                  </c15:layout>
                </c:ext>
                <c:ext xmlns:c16="http://schemas.microsoft.com/office/drawing/2014/chart" uri="{C3380CC4-5D6E-409C-BE32-E72D297353CC}">
                  <c16:uniqueId val="{00000005-24BC-48EB-AB64-10B590E2A86E}"/>
                </c:ext>
              </c:extLst>
            </c:dLbl>
            <c:dLbl>
              <c:idx val="3"/>
              <c:layout>
                <c:manualLayout>
                  <c:x val="0.48101734135925089"/>
                  <c:y val="-5.595522172366757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40049256216198825"/>
                      <c:h val="0.18506789904947876"/>
                    </c:manualLayout>
                  </c15:layout>
                </c:ext>
                <c:ext xmlns:c16="http://schemas.microsoft.com/office/drawing/2014/chart" uri="{C3380CC4-5D6E-409C-BE32-E72D297353CC}">
                  <c16:uniqueId val="{00000007-24BC-48EB-AB64-10B590E2A86E}"/>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'CONCLUSIONES '!$I$10:$I$13</c:f>
              <c:strCache>
                <c:ptCount val="4"/>
                <c:pt idx="0">
                  <c:v>Coste Alimentación/Madre</c:v>
                </c:pt>
                <c:pt idx="1">
                  <c:v>Coste Saneamiento/Madre</c:v>
                </c:pt>
                <c:pt idx="2">
                  <c:v>Coste Personal/Madre</c:v>
                </c:pt>
                <c:pt idx="3">
                  <c:v>Otros Coste Directos/Madre</c:v>
                </c:pt>
              </c:strCache>
            </c:strRef>
          </c:cat>
          <c:val>
            <c:numRef>
              <c:f>'CONCLUSIONES '!$J$10:$J$13</c:f>
              <c:numCache>
                <c:formatCode>_(* #,##0.00_);_(* \(#,##0.00\);_(* "-"??_);_(@_)</c:formatCode>
                <c:ptCount val="4"/>
                <c:pt idx="0">
                  <c:v>813.69611245263104</c:v>
                </c:pt>
                <c:pt idx="1">
                  <c:v>20.625776529465913</c:v>
                </c:pt>
                <c:pt idx="2">
                  <c:v>426.82829617322471</c:v>
                </c:pt>
                <c:pt idx="3">
                  <c:v>70.212912198426721</c:v>
                </c:pt>
              </c:numCache>
            </c:numRef>
          </c:val>
          <c:extLst>
            <c:ext xmlns:c16="http://schemas.microsoft.com/office/drawing/2014/chart" uri="{C3380CC4-5D6E-409C-BE32-E72D297353CC}">
              <c16:uniqueId val="{00000008-24BC-48EB-AB64-10B590E2A86E}"/>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99C-4510-97D8-4FF4A23CB17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99C-4510-97D8-4FF4A23CB17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99C-4510-97D8-4FF4A23CB17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99C-4510-97D8-4FF4A23CB172}"/>
              </c:ext>
            </c:extLst>
          </c:dPt>
          <c:dLbls>
            <c:dLbl>
              <c:idx val="0"/>
              <c:layout>
                <c:manualLayout>
                  <c:x val="-1.6782595410731946E-2"/>
                  <c:y val="-0.40991741981705077"/>
                </c:manualLayout>
              </c:layout>
              <c:showLegendKey val="0"/>
              <c:showVal val="0"/>
              <c:showCatName val="1"/>
              <c:showSerName val="0"/>
              <c:showPercent val="1"/>
              <c:showBubbleSize val="0"/>
              <c:extLst>
                <c:ext xmlns:c15="http://schemas.microsoft.com/office/drawing/2012/chart" uri="{CE6537A1-D6FC-4f65-9D91-7224C49458BB}">
                  <c15:layout>
                    <c:manualLayout>
                      <c:w val="0.29148818690822592"/>
                      <c:h val="0.24211471550186764"/>
                    </c:manualLayout>
                  </c15:layout>
                </c:ext>
                <c:ext xmlns:c16="http://schemas.microsoft.com/office/drawing/2014/chart" uri="{C3380CC4-5D6E-409C-BE32-E72D297353CC}">
                  <c16:uniqueId val="{00000001-199C-4510-97D8-4FF4A23CB172}"/>
                </c:ext>
              </c:extLst>
            </c:dLbl>
            <c:dLbl>
              <c:idx val="1"/>
              <c:layout>
                <c:manualLayout>
                  <c:x val="0.64182916478577456"/>
                  <c:y val="-1.1833906718152537E-3"/>
                </c:manualLayout>
              </c:layout>
              <c:showLegendKey val="0"/>
              <c:showVal val="0"/>
              <c:showCatName val="1"/>
              <c:showSerName val="0"/>
              <c:showPercent val="1"/>
              <c:showBubbleSize val="0"/>
              <c:extLst>
                <c:ext xmlns:c15="http://schemas.microsoft.com/office/drawing/2012/chart" uri="{CE6537A1-D6FC-4f65-9D91-7224C49458BB}">
                  <c15:layout>
                    <c:manualLayout>
                      <c:w val="0.29832764102078679"/>
                      <c:h val="0.24211491053274251"/>
                    </c:manualLayout>
                  </c15:layout>
                </c:ext>
                <c:ext xmlns:c16="http://schemas.microsoft.com/office/drawing/2014/chart" uri="{C3380CC4-5D6E-409C-BE32-E72D297353CC}">
                  <c16:uniqueId val="{00000003-199C-4510-97D8-4FF4A23CB172}"/>
                </c:ext>
              </c:extLst>
            </c:dLbl>
            <c:dLbl>
              <c:idx val="2"/>
              <c:layout>
                <c:manualLayout>
                  <c:x val="9.056214507353244E-4"/>
                  <c:y val="0.50862455847646004"/>
                </c:manualLayout>
              </c:layout>
              <c:showLegendKey val="0"/>
              <c:showVal val="0"/>
              <c:showCatName val="1"/>
              <c:showSerName val="0"/>
              <c:showPercent val="1"/>
              <c:showBubbleSize val="0"/>
              <c:extLst>
                <c:ext xmlns:c15="http://schemas.microsoft.com/office/drawing/2012/chart" uri="{CE6537A1-D6FC-4f65-9D91-7224C49458BB}">
                  <c15:layout>
                    <c:manualLayout>
                      <c:w val="0.2707765490705088"/>
                      <c:h val="0.24211471550186764"/>
                    </c:manualLayout>
                  </c15:layout>
                </c:ext>
                <c:ext xmlns:c16="http://schemas.microsoft.com/office/drawing/2014/chart" uri="{C3380CC4-5D6E-409C-BE32-E72D297353CC}">
                  <c16:uniqueId val="{00000005-199C-4510-97D8-4FF4A23CB172}"/>
                </c:ext>
              </c:extLst>
            </c:dLbl>
            <c:dLbl>
              <c:idx val="3"/>
              <c:layout>
                <c:manualLayout>
                  <c:x val="-0.14396272891727852"/>
                  <c:y val="2.707939569150912E-2"/>
                </c:manualLayout>
              </c:layout>
              <c:showLegendKey val="0"/>
              <c:showVal val="0"/>
              <c:showCatName val="1"/>
              <c:showSerName val="0"/>
              <c:showPercent val="1"/>
              <c:showBubbleSize val="0"/>
              <c:extLst>
                <c:ext xmlns:c15="http://schemas.microsoft.com/office/drawing/2012/chart" uri="{CE6537A1-D6FC-4f65-9D91-7224C49458BB}">
                  <c15:layout>
                    <c:manualLayout>
                      <c:w val="0.31125351228068771"/>
                      <c:h val="0.24211491053274251"/>
                    </c:manualLayout>
                  </c15:layout>
                </c:ext>
                <c:ext xmlns:c16="http://schemas.microsoft.com/office/drawing/2014/chart" uri="{C3380CC4-5D6E-409C-BE32-E72D297353CC}">
                  <c16:uniqueId val="{00000007-199C-4510-97D8-4FF4A23CB17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'CONCLUSIONES '!$L$10:$L$13</c:f>
              <c:strCache>
                <c:ptCount val="4"/>
                <c:pt idx="0">
                  <c:v> Coste Alimentación/Madre </c:v>
                </c:pt>
                <c:pt idx="1">
                  <c:v> Coste Saneamiento/Madre </c:v>
                </c:pt>
                <c:pt idx="2">
                  <c:v> Coste Personal/Madre </c:v>
                </c:pt>
                <c:pt idx="3">
                  <c:v> Otros Coste Directos/Madre </c:v>
                </c:pt>
              </c:strCache>
            </c:strRef>
          </c:cat>
          <c:val>
            <c:numRef>
              <c:f>'CONCLUSIONES '!$M$10:$M$13</c:f>
              <c:numCache>
                <c:formatCode>_-* #,##0.00\ [$€-C0A]_-;\-* #,##0.00\ [$€-C0A]_-;_-* "-"??\ [$€-C0A]_-;_-@_-</c:formatCode>
                <c:ptCount val="4"/>
                <c:pt idx="0">
                  <c:v>729.28193991545675</c:v>
                </c:pt>
                <c:pt idx="1">
                  <c:v>21.556942755667045</c:v>
                </c:pt>
                <c:pt idx="2">
                  <c:v>515.06192681116829</c:v>
                </c:pt>
                <c:pt idx="3">
                  <c:v>68.363088209438885</c:v>
                </c:pt>
              </c:numCache>
            </c:numRef>
          </c:val>
          <c:extLst>
            <c:ext xmlns:c16="http://schemas.microsoft.com/office/drawing/2014/chart" uri="{C3380CC4-5D6E-409C-BE32-E72D297353CC}">
              <c16:uniqueId val="{00000008-199C-4510-97D8-4FF4A23CB172}"/>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3/4/2021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3/4/2021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C5B0578-0B5E-407D-B5C1-EB7A43FB57AD}"/>
              </a:ext>
            </a:extLst>
          </p:cNvPr>
          <p:cNvSpPr>
            <a:spLocks noGrp="1"/>
          </p:cNvSpPr>
          <p:nvPr>
            <p:ph type="ctrTitle"/>
          </p:nvPr>
        </p:nvSpPr>
        <p:spPr>
          <a:xfrm>
            <a:off x="886967" y="2223298"/>
            <a:ext cx="7821603" cy="2411403"/>
          </a:xfrm>
        </p:spPr>
        <p:txBody>
          <a:bodyPr>
            <a:normAutofit fontScale="90000"/>
          </a:bodyPr>
          <a:lstStyle/>
          <a:p>
            <a:pPr>
              <a:lnSpc>
                <a:spcPct val="90000"/>
              </a:lnSpc>
              <a:spcBef>
                <a:spcPts val="1000"/>
              </a:spcBef>
            </a:pPr>
            <a:r>
              <a:rPr lang="en-US" sz="5000" dirty="0"/>
              <a:t>EL TORO BRAVO ANDALUZ </a:t>
            </a:r>
            <a:br>
              <a:rPr lang="en-US" sz="6000" dirty="0"/>
            </a:br>
            <a:br>
              <a:rPr lang="en-US" sz="6000" dirty="0"/>
            </a:br>
            <a:br>
              <a:rPr lang="en-US" sz="6000" dirty="0"/>
            </a:br>
            <a:r>
              <a:rPr lang="en-US" sz="3000" dirty="0"/>
              <a:t>REPERCUSIONES DEL COVID 19  EN LA GANADERÍA  BRAVA.   </a:t>
            </a:r>
            <a:endParaRPr lang="es-ES" sz="3000" dirty="0"/>
          </a:p>
        </p:txBody>
      </p:sp>
      <p:sp>
        <p:nvSpPr>
          <p:cNvPr id="6" name="Subtítulo 2">
            <a:extLst>
              <a:ext uri="{FF2B5EF4-FFF2-40B4-BE49-F238E27FC236}">
                <a16:creationId xmlns:a16="http://schemas.microsoft.com/office/drawing/2014/main" id="{D50ABC0A-8364-4606-8407-61DD02955ADE}"/>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Tree>
    <p:extLst>
      <p:ext uri="{BB962C8B-B14F-4D97-AF65-F5344CB8AC3E}">
        <p14:creationId xmlns:p14="http://schemas.microsoft.com/office/powerpoint/2010/main" val="216891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17A44A3-F2BC-4023-8142-05559FDAA155}"/>
              </a:ext>
            </a:extLst>
          </p:cNvPr>
          <p:cNvSpPr txBox="1"/>
          <p:nvPr/>
        </p:nvSpPr>
        <p:spPr>
          <a:xfrm>
            <a:off x="4671712" y="2764470"/>
            <a:ext cx="6126458" cy="967957"/>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sz="2000" dirty="0">
                <a:effectLst/>
              </a:rPr>
              <a:t>LAS ACTUALES  AYUDAS PÚBLICAS  DEJAN “FUERA” A LA GANADERÍA BRAVA</a:t>
            </a:r>
          </a:p>
        </p:txBody>
      </p:sp>
      <p:sp>
        <p:nvSpPr>
          <p:cNvPr id="13" name="CuadroTexto 12">
            <a:extLst>
              <a:ext uri="{FF2B5EF4-FFF2-40B4-BE49-F238E27FC236}">
                <a16:creationId xmlns:a16="http://schemas.microsoft.com/office/drawing/2014/main" id="{4E677812-5096-4E53-8F6C-1DFFB87A42E6}"/>
              </a:ext>
            </a:extLst>
          </p:cNvPr>
          <p:cNvSpPr txBox="1"/>
          <p:nvPr/>
        </p:nvSpPr>
        <p:spPr>
          <a:xfrm>
            <a:off x="3416816" y="5877540"/>
            <a:ext cx="7146222" cy="287237"/>
          </a:xfrm>
          <a:prstGeom prst="rect">
            <a:avLst/>
          </a:prstGeom>
        </p:spPr>
        <p:txBody>
          <a:bodyPr>
            <a:noAutofit/>
          </a:bodyPr>
          <a:lstStyle>
            <a:defPPr>
              <a:defRPr lang="en-US"/>
            </a:defPPr>
            <a:lvl1pPr indent="0" algn="r" defTabSz="914400">
              <a:lnSpc>
                <a:spcPct val="90000"/>
              </a:lnSpc>
              <a:spcBef>
                <a:spcPts val="1200"/>
              </a:spcBef>
              <a:buClr>
                <a:schemeClr val="accent1"/>
              </a:buClr>
              <a:buFont typeface="Wingdings 2" pitchFamily="18" charset="2"/>
              <a:buNone/>
              <a:defRPr sz="2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pPr algn="l"/>
            <a:r>
              <a:rPr lang="es-ES" sz="1200" dirty="0"/>
              <a:t>Fuentes: - Análisis facilitado por la Oficina Técnica de ASAJA Sevilla – (Ing. Agrónomo: D Jose Manuel Roca)</a:t>
            </a:r>
          </a:p>
        </p:txBody>
      </p:sp>
      <p:sp>
        <p:nvSpPr>
          <p:cNvPr id="17" name="Subtítulo 2">
            <a:extLst>
              <a:ext uri="{FF2B5EF4-FFF2-40B4-BE49-F238E27FC236}">
                <a16:creationId xmlns:a16="http://schemas.microsoft.com/office/drawing/2014/main" id="{E82F3DD8-79D7-43B0-A300-77FF5D539FCF}"/>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8" name="Título 1">
            <a:extLst>
              <a:ext uri="{FF2B5EF4-FFF2-40B4-BE49-F238E27FC236}">
                <a16:creationId xmlns:a16="http://schemas.microsoft.com/office/drawing/2014/main" id="{382AFA79-91C7-43C1-B4AE-781703D41A82}"/>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124060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17A44A3-F2BC-4023-8142-05559FDAA155}"/>
              </a:ext>
            </a:extLst>
          </p:cNvPr>
          <p:cNvSpPr txBox="1"/>
          <p:nvPr/>
        </p:nvSpPr>
        <p:spPr>
          <a:xfrm>
            <a:off x="4436580" y="143190"/>
            <a:ext cx="6126458" cy="880369"/>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dirty="0">
                <a:effectLst/>
              </a:rPr>
              <a:t>PROBLEMÁTICA DE LAS ACTUALES  AYUDAS PÚBLICAS  PARA LA GANADERÍA BRAVA</a:t>
            </a:r>
          </a:p>
        </p:txBody>
      </p:sp>
      <p:sp>
        <p:nvSpPr>
          <p:cNvPr id="11" name="Marcador de contenido 5">
            <a:extLst>
              <a:ext uri="{FF2B5EF4-FFF2-40B4-BE49-F238E27FC236}">
                <a16:creationId xmlns:a16="http://schemas.microsoft.com/office/drawing/2014/main" id="{5D68CB7E-D567-4E38-9636-CBC7AC428E9E}"/>
              </a:ext>
            </a:extLst>
          </p:cNvPr>
          <p:cNvSpPr txBox="1">
            <a:spLocks/>
          </p:cNvSpPr>
          <p:nvPr/>
        </p:nvSpPr>
        <p:spPr>
          <a:xfrm>
            <a:off x="7880682" y="1613167"/>
            <a:ext cx="3755827" cy="353613"/>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es-ES" dirty="0">
                <a:solidFill>
                  <a:schemeClr val="tx2">
                    <a:lumMod val="75000"/>
                  </a:schemeClr>
                </a:solidFill>
              </a:rPr>
              <a:t> - Medida efectiva -</a:t>
            </a:r>
            <a:r>
              <a:rPr lang="es-ES" b="1" dirty="0">
                <a:solidFill>
                  <a:schemeClr val="tx2">
                    <a:lumMod val="75000"/>
                  </a:schemeClr>
                </a:solidFill>
              </a:rPr>
              <a:t> MUY INSUFICIENTE  </a:t>
            </a:r>
            <a:r>
              <a:rPr lang="es-ES" dirty="0">
                <a:solidFill>
                  <a:schemeClr val="tx2">
                    <a:lumMod val="75000"/>
                  </a:schemeClr>
                </a:solidFill>
              </a:rPr>
              <a:t>.</a:t>
            </a:r>
          </a:p>
        </p:txBody>
      </p:sp>
      <p:sp>
        <p:nvSpPr>
          <p:cNvPr id="3" name="CuadroTexto 2">
            <a:extLst>
              <a:ext uri="{FF2B5EF4-FFF2-40B4-BE49-F238E27FC236}">
                <a16:creationId xmlns:a16="http://schemas.microsoft.com/office/drawing/2014/main" id="{143C8301-D3DB-402D-A127-7E3A4DA6E4B6}"/>
              </a:ext>
            </a:extLst>
          </p:cNvPr>
          <p:cNvSpPr txBox="1"/>
          <p:nvPr/>
        </p:nvSpPr>
        <p:spPr>
          <a:xfrm>
            <a:off x="3974165" y="1462531"/>
            <a:ext cx="3709354" cy="664125"/>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solidFill>
                  <a:schemeClr val="dk1"/>
                </a:solidFill>
              </a:defRPr>
            </a:lvl1pPr>
            <a:lvl2pPr marL="685800" indent="-228600" defTabSz="914400">
              <a:lnSpc>
                <a:spcPct val="90000"/>
              </a:lnSpc>
              <a:spcBef>
                <a:spcPts val="500"/>
              </a:spcBef>
              <a:buFont typeface="Arial" panose="020B0604020202020204" pitchFamily="34" charset="0"/>
              <a:buChar char="•"/>
              <a:defRPr sz="2400">
                <a:solidFill>
                  <a:schemeClr val="dk1"/>
                </a:solidFill>
              </a:defRPr>
            </a:lvl2pPr>
            <a:lvl3pPr marL="1143000" indent="-228600" defTabSz="914400">
              <a:lnSpc>
                <a:spcPct val="90000"/>
              </a:lnSpc>
              <a:spcBef>
                <a:spcPts val="500"/>
              </a:spcBef>
              <a:buFont typeface="Arial" panose="020B0604020202020204" pitchFamily="34" charset="0"/>
              <a:buChar char="•"/>
              <a:defRPr sz="2000">
                <a:solidFill>
                  <a:schemeClr val="dk1"/>
                </a:solidFill>
              </a:defRPr>
            </a:lvl3pPr>
            <a:lvl4pPr marL="1600200" indent="-228600" defTabSz="914400">
              <a:lnSpc>
                <a:spcPct val="90000"/>
              </a:lnSpc>
              <a:spcBef>
                <a:spcPts val="500"/>
              </a:spcBef>
              <a:buFont typeface="Arial" panose="020B0604020202020204" pitchFamily="34" charset="0"/>
              <a:buChar char="•"/>
              <a:defRPr>
                <a:solidFill>
                  <a:schemeClr val="dk1"/>
                </a:solidFill>
              </a:defRPr>
            </a:lvl4pPr>
            <a:lvl5pPr marL="2057400" indent="-228600" defTabSz="914400">
              <a:lnSpc>
                <a:spcPct val="90000"/>
              </a:lnSpc>
              <a:spcBef>
                <a:spcPts val="500"/>
              </a:spcBef>
              <a:buFont typeface="Arial" panose="020B0604020202020204" pitchFamily="34" charset="0"/>
              <a:buChar char="•"/>
              <a:defRPr>
                <a:solidFill>
                  <a:schemeClr val="dk1"/>
                </a:solidFill>
              </a:defRPr>
            </a:lvl5pPr>
            <a:lvl6pPr marL="2514600" indent="-228600" defTabSz="914400">
              <a:lnSpc>
                <a:spcPct val="90000"/>
              </a:lnSpc>
              <a:spcBef>
                <a:spcPts val="500"/>
              </a:spcBef>
              <a:buFont typeface="Arial" panose="020B0604020202020204" pitchFamily="34" charset="0"/>
              <a:buChar char="•"/>
              <a:defRPr>
                <a:solidFill>
                  <a:schemeClr val="dk1"/>
                </a:solidFill>
              </a:defRPr>
            </a:lvl6pPr>
            <a:lvl7pPr marL="2971800" indent="-228600" defTabSz="914400">
              <a:lnSpc>
                <a:spcPct val="90000"/>
              </a:lnSpc>
              <a:spcBef>
                <a:spcPts val="500"/>
              </a:spcBef>
              <a:buFont typeface="Arial" panose="020B0604020202020204" pitchFamily="34" charset="0"/>
              <a:buChar char="•"/>
              <a:defRPr>
                <a:solidFill>
                  <a:schemeClr val="dk1"/>
                </a:solidFill>
              </a:defRPr>
            </a:lvl7pPr>
            <a:lvl8pPr marL="3429000" indent="-228600" defTabSz="914400">
              <a:lnSpc>
                <a:spcPct val="90000"/>
              </a:lnSpc>
              <a:spcBef>
                <a:spcPts val="500"/>
              </a:spcBef>
              <a:buFont typeface="Arial" panose="020B0604020202020204" pitchFamily="34" charset="0"/>
              <a:buChar char="•"/>
              <a:defRPr>
                <a:solidFill>
                  <a:schemeClr val="dk1"/>
                </a:solidFill>
              </a:defRPr>
            </a:lvl8pPr>
            <a:lvl9pPr marL="3886200" indent="-228600" defTabSz="914400">
              <a:lnSpc>
                <a:spcPct val="90000"/>
              </a:lnSpc>
              <a:spcBef>
                <a:spcPts val="500"/>
              </a:spcBef>
              <a:buFont typeface="Arial" panose="020B0604020202020204" pitchFamily="34" charset="0"/>
              <a:buChar char="•"/>
              <a:defRPr>
                <a:solidFill>
                  <a:schemeClr val="dk1"/>
                </a:solidFill>
              </a:defRPr>
            </a:lvl9pPr>
          </a:lstStyle>
          <a:p>
            <a:r>
              <a:rPr lang="es-ES" dirty="0">
                <a:solidFill>
                  <a:schemeClr val="tx2">
                    <a:lumMod val="75000"/>
                  </a:schemeClr>
                </a:solidFill>
              </a:rPr>
              <a:t>Medidas de apoyo por la situación generada por el coronavirus (Covid-19) Máximo de 7.000,00€ / Ganadería</a:t>
            </a:r>
          </a:p>
          <a:p>
            <a:endParaRPr lang="es-ES" dirty="0">
              <a:solidFill>
                <a:schemeClr val="tx2">
                  <a:lumMod val="75000"/>
                </a:schemeClr>
              </a:solidFill>
            </a:endParaRPr>
          </a:p>
        </p:txBody>
      </p:sp>
      <p:sp>
        <p:nvSpPr>
          <p:cNvPr id="12" name="Marcador de contenido 5">
            <a:extLst>
              <a:ext uri="{FF2B5EF4-FFF2-40B4-BE49-F238E27FC236}">
                <a16:creationId xmlns:a16="http://schemas.microsoft.com/office/drawing/2014/main" id="{20E8F54B-2D46-426D-B358-171DFE064B39}"/>
              </a:ext>
            </a:extLst>
          </p:cNvPr>
          <p:cNvSpPr txBox="1">
            <a:spLocks/>
          </p:cNvSpPr>
          <p:nvPr/>
        </p:nvSpPr>
        <p:spPr>
          <a:xfrm>
            <a:off x="7861404" y="3939591"/>
            <a:ext cx="3951141" cy="287237"/>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es-ES" dirty="0">
                <a:solidFill>
                  <a:schemeClr val="tx2">
                    <a:lumMod val="75000"/>
                  </a:schemeClr>
                </a:solidFill>
              </a:rPr>
              <a:t>- NO  peligro extinción</a:t>
            </a:r>
            <a:r>
              <a:rPr lang="es-ES" b="1" dirty="0">
                <a:solidFill>
                  <a:schemeClr val="tx2">
                    <a:lumMod val="75000"/>
                  </a:schemeClr>
                </a:solidFill>
              </a:rPr>
              <a:t> - IMPOSIBLE DE OBTENER</a:t>
            </a:r>
          </a:p>
        </p:txBody>
      </p:sp>
      <p:sp>
        <p:nvSpPr>
          <p:cNvPr id="14" name="Marcador de contenido 5">
            <a:extLst>
              <a:ext uri="{FF2B5EF4-FFF2-40B4-BE49-F238E27FC236}">
                <a16:creationId xmlns:a16="http://schemas.microsoft.com/office/drawing/2014/main" id="{86CE7935-A6EC-4567-B191-3A06A1979867}"/>
              </a:ext>
            </a:extLst>
          </p:cNvPr>
          <p:cNvSpPr txBox="1">
            <a:spLocks/>
          </p:cNvSpPr>
          <p:nvPr/>
        </p:nvSpPr>
        <p:spPr>
          <a:xfrm>
            <a:off x="7877790" y="2667863"/>
            <a:ext cx="3709355" cy="314587"/>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es-ES" dirty="0">
                <a:solidFill>
                  <a:schemeClr val="tx2">
                    <a:lumMod val="75000"/>
                  </a:schemeClr>
                </a:solidFill>
              </a:rPr>
              <a:t>- Dificultad certificación - </a:t>
            </a:r>
            <a:r>
              <a:rPr lang="es-ES" b="1" dirty="0">
                <a:solidFill>
                  <a:schemeClr val="tx2">
                    <a:lumMod val="75000"/>
                  </a:schemeClr>
                </a:solidFill>
              </a:rPr>
              <a:t>DIFÍCIL DE OBTENER</a:t>
            </a:r>
          </a:p>
        </p:txBody>
      </p:sp>
      <p:sp>
        <p:nvSpPr>
          <p:cNvPr id="15" name="Marcador de contenido 5">
            <a:extLst>
              <a:ext uri="{FF2B5EF4-FFF2-40B4-BE49-F238E27FC236}">
                <a16:creationId xmlns:a16="http://schemas.microsoft.com/office/drawing/2014/main" id="{3F1687D7-46E8-41D2-897F-30025485577B}"/>
              </a:ext>
            </a:extLst>
          </p:cNvPr>
          <p:cNvSpPr txBox="1">
            <a:spLocks/>
          </p:cNvSpPr>
          <p:nvPr/>
        </p:nvSpPr>
        <p:spPr>
          <a:xfrm>
            <a:off x="7880683" y="3253263"/>
            <a:ext cx="3931862" cy="314587"/>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es-ES" dirty="0">
                <a:solidFill>
                  <a:schemeClr val="tx2">
                    <a:lumMod val="75000"/>
                  </a:schemeClr>
                </a:solidFill>
              </a:rPr>
              <a:t>- Carga Ganadera – </a:t>
            </a:r>
            <a:r>
              <a:rPr lang="es-ES" b="1" dirty="0">
                <a:solidFill>
                  <a:schemeClr val="tx2">
                    <a:lumMod val="75000"/>
                  </a:schemeClr>
                </a:solidFill>
              </a:rPr>
              <a:t>IMPROBABLE DE OBTENER</a:t>
            </a:r>
          </a:p>
        </p:txBody>
      </p:sp>
      <p:sp>
        <p:nvSpPr>
          <p:cNvPr id="16" name="Marcador de contenido 5">
            <a:extLst>
              <a:ext uri="{FF2B5EF4-FFF2-40B4-BE49-F238E27FC236}">
                <a16:creationId xmlns:a16="http://schemas.microsoft.com/office/drawing/2014/main" id="{FDFABFD8-A135-493D-9E4E-DD6A5BBF427E}"/>
              </a:ext>
            </a:extLst>
          </p:cNvPr>
          <p:cNvSpPr txBox="1">
            <a:spLocks/>
          </p:cNvSpPr>
          <p:nvPr/>
        </p:nvSpPr>
        <p:spPr>
          <a:xfrm>
            <a:off x="7852694" y="4654997"/>
            <a:ext cx="3881473" cy="314587"/>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es-ES" dirty="0">
                <a:solidFill>
                  <a:schemeClr val="tx2">
                    <a:lumMod val="75000"/>
                  </a:schemeClr>
                </a:solidFill>
              </a:rPr>
              <a:t>- Carga Ganadera - </a:t>
            </a:r>
            <a:r>
              <a:rPr lang="es-ES" b="1" dirty="0">
                <a:solidFill>
                  <a:schemeClr val="tx2">
                    <a:lumMod val="75000"/>
                  </a:schemeClr>
                </a:solidFill>
              </a:rPr>
              <a:t>IMPROBABLE DE OBTENER</a:t>
            </a:r>
          </a:p>
        </p:txBody>
      </p:sp>
      <p:sp>
        <p:nvSpPr>
          <p:cNvPr id="13" name="CuadroTexto 12">
            <a:extLst>
              <a:ext uri="{FF2B5EF4-FFF2-40B4-BE49-F238E27FC236}">
                <a16:creationId xmlns:a16="http://schemas.microsoft.com/office/drawing/2014/main" id="{4E677812-5096-4E53-8F6C-1DFFB87A42E6}"/>
              </a:ext>
            </a:extLst>
          </p:cNvPr>
          <p:cNvSpPr txBox="1"/>
          <p:nvPr/>
        </p:nvSpPr>
        <p:spPr>
          <a:xfrm>
            <a:off x="3416816" y="5877540"/>
            <a:ext cx="7146222" cy="287237"/>
          </a:xfrm>
          <a:prstGeom prst="rect">
            <a:avLst/>
          </a:prstGeom>
        </p:spPr>
        <p:txBody>
          <a:bodyPr>
            <a:noAutofit/>
          </a:bodyPr>
          <a:lstStyle>
            <a:defPPr>
              <a:defRPr lang="en-US"/>
            </a:defPPr>
            <a:lvl1pPr indent="0" algn="r" defTabSz="914400">
              <a:lnSpc>
                <a:spcPct val="90000"/>
              </a:lnSpc>
              <a:spcBef>
                <a:spcPts val="1200"/>
              </a:spcBef>
              <a:buClr>
                <a:schemeClr val="accent1"/>
              </a:buClr>
              <a:buFont typeface="Wingdings 2" pitchFamily="18" charset="2"/>
              <a:buNone/>
              <a:defRPr sz="2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pPr algn="l"/>
            <a:r>
              <a:rPr lang="es-ES" sz="1200" dirty="0"/>
              <a:t>Fuentes: - Análisis facilitado por la Oficina Técnica de ASAJA Sevilla – (Ing. Agrónomo: D Jose Manuel Roca)</a:t>
            </a:r>
          </a:p>
        </p:txBody>
      </p:sp>
      <p:sp>
        <p:nvSpPr>
          <p:cNvPr id="17" name="Subtítulo 2">
            <a:extLst>
              <a:ext uri="{FF2B5EF4-FFF2-40B4-BE49-F238E27FC236}">
                <a16:creationId xmlns:a16="http://schemas.microsoft.com/office/drawing/2014/main" id="{E82F3DD8-79D7-43B0-A300-77FF5D539FCF}"/>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9" name="Marcador de contenido 5">
            <a:extLst>
              <a:ext uri="{FF2B5EF4-FFF2-40B4-BE49-F238E27FC236}">
                <a16:creationId xmlns:a16="http://schemas.microsoft.com/office/drawing/2014/main" id="{511E201C-6F18-4A48-B1C7-3C55908BB004}"/>
              </a:ext>
            </a:extLst>
          </p:cNvPr>
          <p:cNvSpPr txBox="1">
            <a:spLocks/>
          </p:cNvSpPr>
          <p:nvPr/>
        </p:nvSpPr>
        <p:spPr>
          <a:xfrm>
            <a:off x="3477777" y="1104792"/>
            <a:ext cx="7511654" cy="353613"/>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es-ES" sz="1600" b="1" dirty="0">
                <a:solidFill>
                  <a:schemeClr val="accent1">
                    <a:lumMod val="75000"/>
                  </a:schemeClr>
                </a:solidFill>
              </a:rPr>
              <a:t>Ayudas a las que verdaderamente  los ganaderos de bravo se han podido acoger.</a:t>
            </a:r>
          </a:p>
        </p:txBody>
      </p:sp>
      <p:sp>
        <p:nvSpPr>
          <p:cNvPr id="20" name="CuadroTexto 19">
            <a:extLst>
              <a:ext uri="{FF2B5EF4-FFF2-40B4-BE49-F238E27FC236}">
                <a16:creationId xmlns:a16="http://schemas.microsoft.com/office/drawing/2014/main" id="{084DC569-AF07-41E7-8FB2-D556146C1F19}"/>
              </a:ext>
            </a:extLst>
          </p:cNvPr>
          <p:cNvSpPr txBox="1"/>
          <p:nvPr/>
        </p:nvSpPr>
        <p:spPr>
          <a:xfrm>
            <a:off x="3974165" y="2614415"/>
            <a:ext cx="3709354" cy="2611829"/>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solidFill>
                  <a:schemeClr val="dk1"/>
                </a:solidFill>
              </a:defRPr>
            </a:lvl1pPr>
            <a:lvl2pPr marL="685800" indent="-228600" defTabSz="914400">
              <a:lnSpc>
                <a:spcPct val="90000"/>
              </a:lnSpc>
              <a:spcBef>
                <a:spcPts val="500"/>
              </a:spcBef>
              <a:buFont typeface="Arial" panose="020B0604020202020204" pitchFamily="34" charset="0"/>
              <a:buChar char="•"/>
              <a:defRPr sz="2400">
                <a:solidFill>
                  <a:schemeClr val="dk1"/>
                </a:solidFill>
              </a:defRPr>
            </a:lvl2pPr>
            <a:lvl3pPr marL="1143000" indent="-228600" defTabSz="914400">
              <a:lnSpc>
                <a:spcPct val="90000"/>
              </a:lnSpc>
              <a:spcBef>
                <a:spcPts val="500"/>
              </a:spcBef>
              <a:buFont typeface="Arial" panose="020B0604020202020204" pitchFamily="34" charset="0"/>
              <a:buChar char="•"/>
              <a:defRPr sz="2000">
                <a:solidFill>
                  <a:schemeClr val="dk1"/>
                </a:solidFill>
              </a:defRPr>
            </a:lvl3pPr>
            <a:lvl4pPr marL="1600200" indent="-228600" defTabSz="914400">
              <a:lnSpc>
                <a:spcPct val="90000"/>
              </a:lnSpc>
              <a:spcBef>
                <a:spcPts val="500"/>
              </a:spcBef>
              <a:buFont typeface="Arial" panose="020B0604020202020204" pitchFamily="34" charset="0"/>
              <a:buChar char="•"/>
              <a:defRPr>
                <a:solidFill>
                  <a:schemeClr val="dk1"/>
                </a:solidFill>
              </a:defRPr>
            </a:lvl4pPr>
            <a:lvl5pPr marL="2057400" indent="-228600" defTabSz="914400">
              <a:lnSpc>
                <a:spcPct val="90000"/>
              </a:lnSpc>
              <a:spcBef>
                <a:spcPts val="500"/>
              </a:spcBef>
              <a:buFont typeface="Arial" panose="020B0604020202020204" pitchFamily="34" charset="0"/>
              <a:buChar char="•"/>
              <a:defRPr>
                <a:solidFill>
                  <a:schemeClr val="dk1"/>
                </a:solidFill>
              </a:defRPr>
            </a:lvl5pPr>
            <a:lvl6pPr marL="2514600" indent="-228600" defTabSz="914400">
              <a:lnSpc>
                <a:spcPct val="90000"/>
              </a:lnSpc>
              <a:spcBef>
                <a:spcPts val="500"/>
              </a:spcBef>
              <a:buFont typeface="Arial" panose="020B0604020202020204" pitchFamily="34" charset="0"/>
              <a:buChar char="•"/>
              <a:defRPr>
                <a:solidFill>
                  <a:schemeClr val="dk1"/>
                </a:solidFill>
              </a:defRPr>
            </a:lvl6pPr>
            <a:lvl7pPr marL="2971800" indent="-228600" defTabSz="914400">
              <a:lnSpc>
                <a:spcPct val="90000"/>
              </a:lnSpc>
              <a:spcBef>
                <a:spcPts val="500"/>
              </a:spcBef>
              <a:buFont typeface="Arial" panose="020B0604020202020204" pitchFamily="34" charset="0"/>
              <a:buChar char="•"/>
              <a:defRPr>
                <a:solidFill>
                  <a:schemeClr val="dk1"/>
                </a:solidFill>
              </a:defRPr>
            </a:lvl7pPr>
            <a:lvl8pPr marL="3429000" indent="-228600" defTabSz="914400">
              <a:lnSpc>
                <a:spcPct val="90000"/>
              </a:lnSpc>
              <a:spcBef>
                <a:spcPts val="500"/>
              </a:spcBef>
              <a:buFont typeface="Arial" panose="020B0604020202020204" pitchFamily="34" charset="0"/>
              <a:buChar char="•"/>
              <a:defRPr>
                <a:solidFill>
                  <a:schemeClr val="dk1"/>
                </a:solidFill>
              </a:defRPr>
            </a:lvl8pPr>
            <a:lvl9pPr marL="3886200" indent="-228600" defTabSz="914400">
              <a:lnSpc>
                <a:spcPct val="90000"/>
              </a:lnSpc>
              <a:spcBef>
                <a:spcPts val="500"/>
              </a:spcBef>
              <a:buFont typeface="Arial" panose="020B0604020202020204" pitchFamily="34" charset="0"/>
              <a:buChar char="•"/>
              <a:defRPr>
                <a:solidFill>
                  <a:schemeClr val="dk1"/>
                </a:solidFill>
              </a:defRPr>
            </a:lvl9pPr>
          </a:lstStyle>
          <a:p>
            <a:r>
              <a:rPr lang="es-ES" sz="1400" dirty="0">
                <a:solidFill>
                  <a:schemeClr val="tx2">
                    <a:lumMod val="75000"/>
                  </a:schemeClr>
                </a:solidFill>
              </a:rPr>
              <a:t>Ganadería </a:t>
            </a:r>
            <a:r>
              <a:rPr lang="es-ES" dirty="0">
                <a:solidFill>
                  <a:schemeClr val="tx2">
                    <a:lumMod val="75000"/>
                  </a:schemeClr>
                </a:solidFill>
              </a:rPr>
              <a:t>Ecológica (Medida 11.2.1).</a:t>
            </a:r>
            <a:r>
              <a:rPr lang="es-ES" dirty="0"/>
              <a:t> 90€/Ha</a:t>
            </a:r>
          </a:p>
          <a:p>
            <a:pPr marL="342900" indent="-342900" algn="l">
              <a:buFont typeface="Arial" panose="020B0604020202020204" pitchFamily="34" charset="0"/>
              <a:buChar char="•"/>
            </a:pPr>
            <a:r>
              <a:rPr lang="es-ES" sz="1400" dirty="0">
                <a:solidFill>
                  <a:schemeClr val="tx2">
                    <a:lumMod val="75000"/>
                  </a:schemeClr>
                </a:solidFill>
              </a:rPr>
              <a:t>Conservación y mejora de pastos en sistemas de dehesas </a:t>
            </a:r>
            <a:r>
              <a:rPr lang="es-ES" dirty="0">
                <a:solidFill>
                  <a:schemeClr val="tx2">
                    <a:lumMod val="75000"/>
                  </a:schemeClr>
                </a:solidFill>
              </a:rPr>
              <a:t>(Medida </a:t>
            </a:r>
            <a:r>
              <a:rPr lang="es-ES" sz="1400" dirty="0">
                <a:solidFill>
                  <a:schemeClr val="tx2">
                    <a:lumMod val="75000"/>
                  </a:schemeClr>
                </a:solidFill>
              </a:rPr>
              <a:t>10.1.3) 130€/Ha </a:t>
            </a:r>
          </a:p>
          <a:p>
            <a:pPr marL="342900" indent="-342900" algn="l">
              <a:buFont typeface="Arial" panose="020B0604020202020204" pitchFamily="34" charset="0"/>
              <a:buChar char="•"/>
            </a:pPr>
            <a:r>
              <a:rPr lang="es-ES" sz="1400" dirty="0">
                <a:solidFill>
                  <a:schemeClr val="tx2">
                    <a:lumMod val="75000"/>
                  </a:schemeClr>
                </a:solidFill>
              </a:rPr>
              <a:t>Mantenimiento de razas autóctonas puras en peligro de extinción (Medida 10.1.2) 190€/ Vaca</a:t>
            </a:r>
          </a:p>
          <a:p>
            <a:pPr marL="342900" indent="-342900" algn="l">
              <a:buFont typeface="Arial" panose="020B0604020202020204" pitchFamily="34" charset="0"/>
              <a:buChar char="•"/>
            </a:pPr>
            <a:r>
              <a:rPr lang="es-ES" sz="1400" dirty="0">
                <a:solidFill>
                  <a:schemeClr val="tx2">
                    <a:lumMod val="75000"/>
                  </a:schemeClr>
                </a:solidFill>
              </a:rPr>
              <a:t>Mantenimiento de sistemas tradicionales de ganadería extensiva en rumiantes (Medida 10.1.13) 51€/ Vaca</a:t>
            </a:r>
          </a:p>
          <a:p>
            <a:endParaRPr lang="es-ES" dirty="0">
              <a:solidFill>
                <a:schemeClr val="tx2">
                  <a:lumMod val="75000"/>
                </a:schemeClr>
              </a:solidFill>
            </a:endParaRPr>
          </a:p>
        </p:txBody>
      </p:sp>
      <p:sp>
        <p:nvSpPr>
          <p:cNvPr id="23" name="Marcador de contenido 5">
            <a:extLst>
              <a:ext uri="{FF2B5EF4-FFF2-40B4-BE49-F238E27FC236}">
                <a16:creationId xmlns:a16="http://schemas.microsoft.com/office/drawing/2014/main" id="{13355E81-48F1-4C36-90CC-98FD81B1B534}"/>
              </a:ext>
            </a:extLst>
          </p:cNvPr>
          <p:cNvSpPr txBox="1">
            <a:spLocks/>
          </p:cNvSpPr>
          <p:nvPr/>
        </p:nvSpPr>
        <p:spPr>
          <a:xfrm>
            <a:off x="3495191" y="2219162"/>
            <a:ext cx="7511654" cy="353613"/>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defTabSz="914400">
              <a:lnSpc>
                <a:spcPct val="90000"/>
              </a:lnSpc>
              <a:spcBef>
                <a:spcPts val="1000"/>
              </a:spcBef>
              <a:buFont typeface="Arial" panose="020B0604020202020204" pitchFamily="34" charset="0"/>
              <a:buNone/>
              <a:defRPr sz="1600" b="1">
                <a:solidFill>
                  <a:schemeClr val="accent1">
                    <a:lumMod val="75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ES" dirty="0"/>
              <a:t>Ayudas que en la práctica, se traducen en muy poco o nada.</a:t>
            </a:r>
          </a:p>
        </p:txBody>
      </p:sp>
      <p:sp>
        <p:nvSpPr>
          <p:cNvPr id="24" name="CuadroTexto 23">
            <a:extLst>
              <a:ext uri="{FF2B5EF4-FFF2-40B4-BE49-F238E27FC236}">
                <a16:creationId xmlns:a16="http://schemas.microsoft.com/office/drawing/2014/main" id="{D13280FD-0BAA-46C1-BBCE-5B9D7ABBAD16}"/>
              </a:ext>
            </a:extLst>
          </p:cNvPr>
          <p:cNvSpPr txBox="1"/>
          <p:nvPr/>
        </p:nvSpPr>
        <p:spPr>
          <a:xfrm>
            <a:off x="3789231" y="5339669"/>
            <a:ext cx="8023314" cy="501245"/>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defTabSz="914400">
              <a:lnSpc>
                <a:spcPct val="90000"/>
              </a:lnSpc>
              <a:spcBef>
                <a:spcPts val="1000"/>
              </a:spcBef>
              <a:buFont typeface="Arial" panose="020B0604020202020204" pitchFamily="34" charset="0"/>
              <a:buNone/>
              <a:defRPr sz="1600" b="1">
                <a:solidFill>
                  <a:schemeClr val="accent1">
                    <a:lumMod val="75000"/>
                  </a:schemeClr>
                </a:solidFill>
              </a:defRPr>
            </a:lvl1pPr>
            <a:lvl2pPr marL="685800" indent="-228600" defTabSz="914400">
              <a:lnSpc>
                <a:spcPct val="90000"/>
              </a:lnSpc>
              <a:spcBef>
                <a:spcPts val="500"/>
              </a:spcBef>
              <a:buFont typeface="Arial" panose="020B0604020202020204" pitchFamily="34" charset="0"/>
              <a:buChar char="•"/>
              <a:defRPr sz="2400">
                <a:solidFill>
                  <a:schemeClr val="dk1"/>
                </a:solidFill>
              </a:defRPr>
            </a:lvl2pPr>
            <a:lvl3pPr marL="1143000" indent="-228600" defTabSz="914400">
              <a:lnSpc>
                <a:spcPct val="90000"/>
              </a:lnSpc>
              <a:spcBef>
                <a:spcPts val="500"/>
              </a:spcBef>
              <a:buFont typeface="Arial" panose="020B0604020202020204" pitchFamily="34" charset="0"/>
              <a:buChar char="•"/>
              <a:defRPr sz="2000">
                <a:solidFill>
                  <a:schemeClr val="dk1"/>
                </a:solidFill>
              </a:defRPr>
            </a:lvl3pPr>
            <a:lvl4pPr marL="1600200" indent="-228600" defTabSz="914400">
              <a:lnSpc>
                <a:spcPct val="90000"/>
              </a:lnSpc>
              <a:spcBef>
                <a:spcPts val="500"/>
              </a:spcBef>
              <a:buFont typeface="Arial" panose="020B0604020202020204" pitchFamily="34" charset="0"/>
              <a:buChar char="•"/>
              <a:defRPr>
                <a:solidFill>
                  <a:schemeClr val="dk1"/>
                </a:solidFill>
              </a:defRPr>
            </a:lvl4pPr>
            <a:lvl5pPr marL="2057400" indent="-228600" defTabSz="914400">
              <a:lnSpc>
                <a:spcPct val="90000"/>
              </a:lnSpc>
              <a:spcBef>
                <a:spcPts val="500"/>
              </a:spcBef>
              <a:buFont typeface="Arial" panose="020B0604020202020204" pitchFamily="34" charset="0"/>
              <a:buChar char="•"/>
              <a:defRPr>
                <a:solidFill>
                  <a:schemeClr val="dk1"/>
                </a:solidFill>
              </a:defRPr>
            </a:lvl5pPr>
            <a:lvl6pPr marL="2514600" indent="-228600" defTabSz="914400">
              <a:lnSpc>
                <a:spcPct val="90000"/>
              </a:lnSpc>
              <a:spcBef>
                <a:spcPts val="500"/>
              </a:spcBef>
              <a:buFont typeface="Arial" panose="020B0604020202020204" pitchFamily="34" charset="0"/>
              <a:buChar char="•"/>
              <a:defRPr>
                <a:solidFill>
                  <a:schemeClr val="dk1"/>
                </a:solidFill>
              </a:defRPr>
            </a:lvl6pPr>
            <a:lvl7pPr marL="2971800" indent="-228600" defTabSz="914400">
              <a:lnSpc>
                <a:spcPct val="90000"/>
              </a:lnSpc>
              <a:spcBef>
                <a:spcPts val="500"/>
              </a:spcBef>
              <a:buFont typeface="Arial" panose="020B0604020202020204" pitchFamily="34" charset="0"/>
              <a:buChar char="•"/>
              <a:defRPr>
                <a:solidFill>
                  <a:schemeClr val="dk1"/>
                </a:solidFill>
              </a:defRPr>
            </a:lvl7pPr>
            <a:lvl8pPr marL="3429000" indent="-228600" defTabSz="914400">
              <a:lnSpc>
                <a:spcPct val="90000"/>
              </a:lnSpc>
              <a:spcBef>
                <a:spcPts val="500"/>
              </a:spcBef>
              <a:buFont typeface="Arial" panose="020B0604020202020204" pitchFamily="34" charset="0"/>
              <a:buChar char="•"/>
              <a:defRPr>
                <a:solidFill>
                  <a:schemeClr val="dk1"/>
                </a:solidFill>
              </a:defRPr>
            </a:lvl8pPr>
            <a:lvl9pPr marL="3886200" indent="-228600" defTabSz="914400">
              <a:lnSpc>
                <a:spcPct val="90000"/>
              </a:lnSpc>
              <a:spcBef>
                <a:spcPts val="500"/>
              </a:spcBef>
              <a:buFont typeface="Arial" panose="020B0604020202020204" pitchFamily="34" charset="0"/>
              <a:buChar char="•"/>
              <a:defRPr>
                <a:solidFill>
                  <a:schemeClr val="dk1"/>
                </a:solidFill>
              </a:defRPr>
            </a:lvl9pPr>
          </a:lstStyle>
          <a:p>
            <a:pPr algn="ctr"/>
            <a:r>
              <a:rPr lang="es-ES" sz="1500" b="0" dirty="0">
                <a:solidFill>
                  <a:srgbClr val="FF0000"/>
                </a:solidFill>
              </a:rPr>
              <a:t>En una finca media de 100 Has con las actuales líneas aprobadas, potencialmente se podrían recibir ayudas por importe aprox. de  </a:t>
            </a:r>
            <a:r>
              <a:rPr lang="es-ES" sz="1500" dirty="0">
                <a:solidFill>
                  <a:srgbClr val="FF0000"/>
                </a:solidFill>
              </a:rPr>
              <a:t>294 €/ha. </a:t>
            </a:r>
            <a:r>
              <a:rPr lang="es-ES" sz="1500" b="0" dirty="0">
                <a:solidFill>
                  <a:srgbClr val="FF0000"/>
                </a:solidFill>
              </a:rPr>
              <a:t>sin embargo</a:t>
            </a:r>
            <a:r>
              <a:rPr lang="es-ES" sz="1500" dirty="0">
                <a:solidFill>
                  <a:srgbClr val="FF0000"/>
                </a:solidFill>
              </a:rPr>
              <a:t>,  </a:t>
            </a:r>
            <a:r>
              <a:rPr lang="es-ES" sz="1500" b="0" dirty="0">
                <a:solidFill>
                  <a:srgbClr val="FF0000"/>
                </a:solidFill>
              </a:rPr>
              <a:t>los ganaderos de bravo se quedan fuera. </a:t>
            </a:r>
          </a:p>
        </p:txBody>
      </p:sp>
      <p:sp>
        <p:nvSpPr>
          <p:cNvPr id="18" name="Título 1">
            <a:extLst>
              <a:ext uri="{FF2B5EF4-FFF2-40B4-BE49-F238E27FC236}">
                <a16:creationId xmlns:a16="http://schemas.microsoft.com/office/drawing/2014/main" id="{382AFA79-91C7-43C1-B4AE-781703D41A82}"/>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232296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F08A3DFE-202F-4769-A14F-176D717B1DC9}"/>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9" name="CuadroTexto 8">
            <a:extLst>
              <a:ext uri="{FF2B5EF4-FFF2-40B4-BE49-F238E27FC236}">
                <a16:creationId xmlns:a16="http://schemas.microsoft.com/office/drawing/2014/main" id="{8B4B569E-5082-4F82-BEE2-E8A1F6D52CF2}"/>
              </a:ext>
            </a:extLst>
          </p:cNvPr>
          <p:cNvSpPr txBox="1"/>
          <p:nvPr/>
        </p:nvSpPr>
        <p:spPr>
          <a:xfrm>
            <a:off x="3801566" y="4123521"/>
            <a:ext cx="7935625" cy="1050191"/>
          </a:xfrm>
          <a:prstGeom prst="rect">
            <a:avLst/>
          </a:prstGeom>
        </p:spPr>
        <p:txBody>
          <a:bodyPr>
            <a:noAutofit/>
          </a:bodyPr>
          <a:lstStyle>
            <a:defPPr>
              <a:defRPr lang="en-US"/>
            </a:defPPr>
            <a:lvl1pPr indent="0" defTabSz="914400">
              <a:lnSpc>
                <a:spcPct val="90000"/>
              </a:lnSpc>
              <a:spcBef>
                <a:spcPts val="0"/>
              </a:spcBef>
              <a:buClr>
                <a:schemeClr val="accent1"/>
              </a:buClr>
              <a:buFont typeface="Wingdings 2" pitchFamily="18" charset="2"/>
              <a:buNone/>
              <a:defRPr sz="12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r>
              <a:rPr lang="es-ES" sz="1000" dirty="0"/>
              <a:t>Agradecimientos: </a:t>
            </a:r>
          </a:p>
          <a:p>
            <a:pPr marL="171450" indent="-171450">
              <a:buFont typeface="Arial" panose="020B0604020202020204" pitchFamily="34" charset="0"/>
              <a:buChar char="•"/>
            </a:pPr>
            <a:r>
              <a:rPr lang="es-ES" sz="1000" dirty="0"/>
              <a:t>Ganaderías andaluzas partícipes en la Encuesta para la determinación de costes del sector.</a:t>
            </a:r>
          </a:p>
          <a:p>
            <a:pPr marL="171450" indent="-171450">
              <a:buFont typeface="Arial" panose="020B0604020202020204" pitchFamily="34" charset="0"/>
              <a:buChar char="•"/>
            </a:pPr>
            <a:r>
              <a:rPr lang="es-ES" sz="1000" dirty="0"/>
              <a:t>Grupo de Investigación PAIDI (Junta de Andalucía): AGR-267 - Economía y gestión de sistemas sostenibles. Departamento de Producción Animal. Universidad de Córdoba.</a:t>
            </a:r>
          </a:p>
          <a:p>
            <a:pPr marL="171450" indent="-171450">
              <a:buFont typeface="Arial" panose="020B0604020202020204" pitchFamily="34" charset="0"/>
              <a:buChar char="•"/>
            </a:pPr>
            <a:r>
              <a:rPr lang="es-ES" sz="1000" dirty="0"/>
              <a:t>ASAJA Sevilla (Oficina Técnica)</a:t>
            </a:r>
          </a:p>
          <a:p>
            <a:pPr marL="171450" indent="-171450">
              <a:buFont typeface="Arial" panose="020B0604020202020204" pitchFamily="34" charset="0"/>
              <a:buChar char="•"/>
            </a:pPr>
            <a:r>
              <a:rPr lang="es-ES" sz="1000" dirty="0"/>
              <a:t>Asociaciones  Ganaderas: Unión de Criadores de Toros de Lidia, Asociación de Ganaderías de Lidia, Ganaderos de Lidia Unidos, Asociación de Ganaderos de Reses de Lidia, ASAJA Andalucía.  </a:t>
            </a:r>
          </a:p>
        </p:txBody>
      </p:sp>
      <p:sp>
        <p:nvSpPr>
          <p:cNvPr id="13" name="CuadroTexto 12">
            <a:extLst>
              <a:ext uri="{FF2B5EF4-FFF2-40B4-BE49-F238E27FC236}">
                <a16:creationId xmlns:a16="http://schemas.microsoft.com/office/drawing/2014/main" id="{563CA693-A97E-4097-AA11-1D3D091825FA}"/>
              </a:ext>
            </a:extLst>
          </p:cNvPr>
          <p:cNvSpPr txBox="1"/>
          <p:nvPr/>
        </p:nvSpPr>
        <p:spPr>
          <a:xfrm>
            <a:off x="3656403" y="1502128"/>
            <a:ext cx="7924799" cy="1077218"/>
          </a:xfrm>
          <a:prstGeom prst="rect">
            <a:avLst/>
          </a:prstGeom>
          <a:noFill/>
        </p:spPr>
        <p:txBody>
          <a:bodyPr wrap="square">
            <a:spAutoFit/>
          </a:bodyPr>
          <a:lstStyle>
            <a:defPPr>
              <a:defRPr lang="en-US"/>
            </a:defPPr>
            <a:lvl1pPr lvl="0" algn="ctr">
              <a:lnSpc>
                <a:spcPct val="150000"/>
              </a:lnSpc>
              <a:defRPr b="1">
                <a:solidFill>
                  <a:schemeClr val="accent1">
                    <a:lumMod val="75000"/>
                  </a:schemeClr>
                </a:solidFill>
                <a:effectLst/>
                <a:latin typeface="Corbel (Cuerpo)"/>
              </a:defRPr>
            </a:lvl1pPr>
          </a:lstStyle>
          <a:p>
            <a:pPr algn="just">
              <a:lnSpc>
                <a:spcPct val="100000"/>
              </a:lnSpc>
            </a:pPr>
            <a:r>
              <a:rPr lang="es-ES" sz="1600" b="0" dirty="0"/>
              <a:t>Es por ello que, desde la </a:t>
            </a:r>
            <a:r>
              <a:rPr lang="es-ES" sz="1600" dirty="0"/>
              <a:t>Plataforma Toro Bravo Andaluz</a:t>
            </a:r>
            <a:r>
              <a:rPr lang="es-ES" sz="1600" b="0" dirty="0"/>
              <a:t>, en la que se encuentran representados todas las </a:t>
            </a:r>
            <a:r>
              <a:rPr lang="es-ES" sz="1600" dirty="0"/>
              <a:t>Asociaciones de ganado bravo </a:t>
            </a:r>
            <a:r>
              <a:rPr lang="es-ES" sz="1600" b="0" dirty="0"/>
              <a:t>y </a:t>
            </a:r>
            <a:r>
              <a:rPr lang="es-ES" sz="1600" dirty="0"/>
              <a:t>ASAJA Andalucía, </a:t>
            </a:r>
            <a:r>
              <a:rPr lang="es-ES" sz="1600" b="0" dirty="0"/>
              <a:t>ante la parálisis total del sector por</a:t>
            </a:r>
            <a:r>
              <a:rPr lang="es-ES" sz="1600" dirty="0"/>
              <a:t> </a:t>
            </a:r>
            <a:r>
              <a:rPr lang="es-ES" sz="1600" b="0" dirty="0"/>
              <a:t>el</a:t>
            </a:r>
            <a:r>
              <a:rPr lang="es-ES" sz="1600" dirty="0"/>
              <a:t> Covid 19, </a:t>
            </a:r>
            <a:r>
              <a:rPr lang="es-ES" sz="1600" b="0" dirty="0"/>
              <a:t>solicitamos una ayuda a las ganaderías de bovino de lidia  que permita el mantenimiento del empleo rural  y la cabaña brava.</a:t>
            </a:r>
          </a:p>
        </p:txBody>
      </p:sp>
      <p:sp>
        <p:nvSpPr>
          <p:cNvPr id="11" name="Título 1">
            <a:extLst>
              <a:ext uri="{FF2B5EF4-FFF2-40B4-BE49-F238E27FC236}">
                <a16:creationId xmlns:a16="http://schemas.microsoft.com/office/drawing/2014/main" id="{A63151D9-B421-4D14-852B-8C63DED3E0A6}"/>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
        <p:nvSpPr>
          <p:cNvPr id="7" name="CuadroTexto 6">
            <a:extLst>
              <a:ext uri="{FF2B5EF4-FFF2-40B4-BE49-F238E27FC236}">
                <a16:creationId xmlns:a16="http://schemas.microsoft.com/office/drawing/2014/main" id="{841CD7BF-185A-404E-B70F-1AE4E6A34A0E}"/>
              </a:ext>
            </a:extLst>
          </p:cNvPr>
          <p:cNvSpPr txBox="1"/>
          <p:nvPr/>
        </p:nvSpPr>
        <p:spPr>
          <a:xfrm>
            <a:off x="3750837" y="6085186"/>
            <a:ext cx="2623836" cy="615520"/>
          </a:xfrm>
          <a:prstGeom prst="rect">
            <a:avLst/>
          </a:prstGeom>
        </p:spPr>
        <p:txBody>
          <a:bodyPr>
            <a:noAutofit/>
          </a:bodyPr>
          <a:lstStyle>
            <a:defPPr>
              <a:defRPr lang="en-US"/>
            </a:defPPr>
            <a:lvl1pPr indent="0" algn="r" defTabSz="914400">
              <a:lnSpc>
                <a:spcPct val="90000"/>
              </a:lnSpc>
              <a:spcBef>
                <a:spcPts val="1200"/>
              </a:spcBef>
              <a:buClr>
                <a:schemeClr val="accent1"/>
              </a:buClr>
              <a:buFont typeface="Wingdings 2" pitchFamily="18" charset="2"/>
              <a:buNone/>
              <a:defRPr sz="2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pPr algn="l">
              <a:spcBef>
                <a:spcPts val="0"/>
              </a:spcBef>
            </a:pPr>
            <a:r>
              <a:rPr lang="es-ES" sz="1000" dirty="0"/>
              <a:t>Realizado por:: .</a:t>
            </a:r>
          </a:p>
          <a:p>
            <a:pPr algn="l">
              <a:spcBef>
                <a:spcPts val="0"/>
              </a:spcBef>
            </a:pPr>
            <a:r>
              <a:rPr lang="es-ES" sz="1000" dirty="0"/>
              <a:t>José Miguel Martín Pelegrín  (Lic. CCEE), </a:t>
            </a:r>
          </a:p>
        </p:txBody>
      </p:sp>
      <p:sp>
        <p:nvSpPr>
          <p:cNvPr id="10" name="CuadroTexto 9">
            <a:extLst>
              <a:ext uri="{FF2B5EF4-FFF2-40B4-BE49-F238E27FC236}">
                <a16:creationId xmlns:a16="http://schemas.microsoft.com/office/drawing/2014/main" id="{DEE4234F-4734-4957-9A3E-91488F08F35B}"/>
              </a:ext>
            </a:extLst>
          </p:cNvPr>
          <p:cNvSpPr txBox="1"/>
          <p:nvPr/>
        </p:nvSpPr>
        <p:spPr>
          <a:xfrm>
            <a:off x="3801566" y="3078011"/>
            <a:ext cx="7381192" cy="1536563"/>
          </a:xfrm>
          <a:prstGeom prst="rect">
            <a:avLst/>
          </a:prstGeom>
        </p:spPr>
        <p:txBody>
          <a:bodyPr>
            <a:noAutofit/>
          </a:bodyPr>
          <a:lstStyle>
            <a:defPPr>
              <a:defRPr lang="en-US"/>
            </a:defPPr>
            <a:lvl1pPr indent="0" defTabSz="914400">
              <a:lnSpc>
                <a:spcPct val="90000"/>
              </a:lnSpc>
              <a:spcBef>
                <a:spcPts val="0"/>
              </a:spcBef>
              <a:buClr>
                <a:schemeClr val="accent1"/>
              </a:buClr>
              <a:buFont typeface="Wingdings 2" pitchFamily="18" charset="2"/>
              <a:buNone/>
              <a:defRPr sz="1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r>
              <a:rPr lang="es-ES" dirty="0"/>
              <a:t>Fuentes: </a:t>
            </a:r>
          </a:p>
          <a:p>
            <a:pPr marL="171450" indent="-171450">
              <a:buFont typeface="Arial" panose="020B0604020202020204" pitchFamily="34" charset="0"/>
              <a:buChar char="•"/>
            </a:pPr>
            <a:r>
              <a:rPr lang="es-ES" dirty="0"/>
              <a:t>Estadística de Festejos Taurinos en Andalucía. Consejería de Presidencia , Junta de Andalucia.</a:t>
            </a:r>
          </a:p>
          <a:p>
            <a:pPr marL="171450" indent="-171450">
              <a:buFont typeface="Arial" panose="020B0604020202020204" pitchFamily="34" charset="0"/>
              <a:buChar char="•"/>
            </a:pPr>
            <a:r>
              <a:rPr lang="es-ES" dirty="0"/>
              <a:t>Sistema Nacional de Información de Razas (ARCA), Ministerio de Agricultura Pesca y Alimentación.</a:t>
            </a:r>
          </a:p>
          <a:p>
            <a:pPr marL="171450" indent="-171450">
              <a:buFont typeface="Arial" panose="020B0604020202020204" pitchFamily="34" charset="0"/>
              <a:buChar char="•"/>
            </a:pPr>
            <a:r>
              <a:rPr lang="es-ES" dirty="0"/>
              <a:t>Instituto Nacional de Estadística.</a:t>
            </a:r>
          </a:p>
          <a:p>
            <a:pPr marL="171450" indent="-171450">
              <a:buFont typeface="Arial" panose="020B0604020202020204" pitchFamily="34" charset="0"/>
              <a:buChar char="•"/>
            </a:pPr>
            <a:r>
              <a:rPr lang="es-ES" dirty="0"/>
              <a:t>Estadísticas de Asuntos Taurinos (Ministerio Cultura)- </a:t>
            </a:r>
          </a:p>
          <a:p>
            <a:pPr marL="171450" indent="-171450">
              <a:buFont typeface="Arial" panose="020B0604020202020204" pitchFamily="34" charset="0"/>
              <a:buChar char="•"/>
            </a:pPr>
            <a:r>
              <a:rPr lang="es-ES" dirty="0"/>
              <a:t>Estudio “110 Años de Toros en España” (Profesor Juan Medina Garcia-Hierro - UEX)</a:t>
            </a:r>
          </a:p>
          <a:p>
            <a:pPr marL="171450" indent="-171450">
              <a:buFont typeface="Arial" panose="020B0604020202020204" pitchFamily="34" charset="0"/>
              <a:buChar char="•"/>
            </a:pPr>
            <a:r>
              <a:rPr lang="es-ES" dirty="0"/>
              <a:t>Dossier  Tauromaquia : 37 Medidas Frente a la Crisis de Covid 19.</a:t>
            </a:r>
          </a:p>
          <a:p>
            <a:pPr marL="171450" indent="-171450">
              <a:buFont typeface="Arial" panose="020B0604020202020204" pitchFamily="34" charset="0"/>
              <a:buChar char="•"/>
            </a:pPr>
            <a:endParaRPr lang="es-ES" dirty="0"/>
          </a:p>
          <a:p>
            <a:endParaRPr lang="es-ES" dirty="0"/>
          </a:p>
        </p:txBody>
      </p:sp>
    </p:spTree>
    <p:extLst>
      <p:ext uri="{BB962C8B-B14F-4D97-AF65-F5344CB8AC3E}">
        <p14:creationId xmlns:p14="http://schemas.microsoft.com/office/powerpoint/2010/main" val="69061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F08A3DFE-202F-4769-A14F-176D717B1DC9}"/>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3" name="CuadroTexto 12">
            <a:extLst>
              <a:ext uri="{FF2B5EF4-FFF2-40B4-BE49-F238E27FC236}">
                <a16:creationId xmlns:a16="http://schemas.microsoft.com/office/drawing/2014/main" id="{563CA693-A97E-4097-AA11-1D3D091825FA}"/>
              </a:ext>
            </a:extLst>
          </p:cNvPr>
          <p:cNvSpPr txBox="1"/>
          <p:nvPr/>
        </p:nvSpPr>
        <p:spPr>
          <a:xfrm>
            <a:off x="5074541" y="2567969"/>
            <a:ext cx="4748727" cy="1323439"/>
          </a:xfrm>
          <a:prstGeom prst="rect">
            <a:avLst/>
          </a:prstGeom>
          <a:noFill/>
        </p:spPr>
        <p:txBody>
          <a:bodyPr wrap="square">
            <a:spAutoFit/>
          </a:bodyPr>
          <a:lstStyle>
            <a:defPPr>
              <a:defRPr lang="en-US"/>
            </a:defPPr>
            <a:lvl1pPr lvl="0" algn="ctr">
              <a:lnSpc>
                <a:spcPct val="150000"/>
              </a:lnSpc>
              <a:defRPr b="1">
                <a:solidFill>
                  <a:schemeClr val="accent1">
                    <a:lumMod val="75000"/>
                  </a:schemeClr>
                </a:solidFill>
                <a:effectLst/>
                <a:latin typeface="Corbel (Cuerpo)"/>
              </a:defRPr>
            </a:lvl1pPr>
          </a:lstStyle>
          <a:p>
            <a:pPr>
              <a:lnSpc>
                <a:spcPct val="100000"/>
              </a:lnSpc>
            </a:pPr>
            <a:r>
              <a:rPr lang="es-ES" sz="2000" dirty="0"/>
              <a:t>ANEXO </a:t>
            </a:r>
          </a:p>
          <a:p>
            <a:pPr>
              <a:lnSpc>
                <a:spcPct val="100000"/>
              </a:lnSpc>
            </a:pPr>
            <a:endParaRPr lang="es-ES" sz="2000" b="0" dirty="0"/>
          </a:p>
          <a:p>
            <a:pPr>
              <a:lnSpc>
                <a:spcPct val="100000"/>
              </a:lnSpc>
            </a:pPr>
            <a:r>
              <a:rPr lang="es-ES" sz="2000" b="0" dirty="0"/>
              <a:t>CARTAS DE ADHESIÓN DE LAS ASOCIACIONES DEL MUNDO DEL TORO </a:t>
            </a:r>
          </a:p>
        </p:txBody>
      </p:sp>
      <p:sp>
        <p:nvSpPr>
          <p:cNvPr id="11" name="Título 1">
            <a:extLst>
              <a:ext uri="{FF2B5EF4-FFF2-40B4-BE49-F238E27FC236}">
                <a16:creationId xmlns:a16="http://schemas.microsoft.com/office/drawing/2014/main" id="{A63151D9-B421-4D14-852B-8C63DED3E0A6}"/>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49876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F08A3DFE-202F-4769-A14F-176D717B1DC9}"/>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1" name="Título 1">
            <a:extLst>
              <a:ext uri="{FF2B5EF4-FFF2-40B4-BE49-F238E27FC236}">
                <a16:creationId xmlns:a16="http://schemas.microsoft.com/office/drawing/2014/main" id="{A63151D9-B421-4D14-852B-8C63DED3E0A6}"/>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pic>
        <p:nvPicPr>
          <p:cNvPr id="3" name="Imagen 2">
            <a:extLst>
              <a:ext uri="{FF2B5EF4-FFF2-40B4-BE49-F238E27FC236}">
                <a16:creationId xmlns:a16="http://schemas.microsoft.com/office/drawing/2014/main" id="{3EBE4D7B-8B4C-4FC6-8C2D-609466A47684}"/>
              </a:ext>
            </a:extLst>
          </p:cNvPr>
          <p:cNvPicPr>
            <a:picLocks noChangeAspect="1"/>
          </p:cNvPicPr>
          <p:nvPr/>
        </p:nvPicPr>
        <p:blipFill>
          <a:blip r:embed="rId2"/>
          <a:stretch>
            <a:fillRect/>
          </a:stretch>
        </p:blipFill>
        <p:spPr>
          <a:xfrm>
            <a:off x="3819230" y="835863"/>
            <a:ext cx="3667420" cy="5186273"/>
          </a:xfrm>
          <a:prstGeom prst="rect">
            <a:avLst/>
          </a:prstGeom>
          <a:ln>
            <a:solidFill>
              <a:schemeClr val="accent1"/>
            </a:solidFill>
          </a:ln>
        </p:spPr>
      </p:pic>
      <p:pic>
        <p:nvPicPr>
          <p:cNvPr id="5" name="Imagen 4">
            <a:extLst>
              <a:ext uri="{FF2B5EF4-FFF2-40B4-BE49-F238E27FC236}">
                <a16:creationId xmlns:a16="http://schemas.microsoft.com/office/drawing/2014/main" id="{4647DA10-5828-4ED4-9043-67A04767F8E0}"/>
              </a:ext>
            </a:extLst>
          </p:cNvPr>
          <p:cNvPicPr>
            <a:picLocks noChangeAspect="1"/>
          </p:cNvPicPr>
          <p:nvPr/>
        </p:nvPicPr>
        <p:blipFill>
          <a:blip r:embed="rId3"/>
          <a:stretch>
            <a:fillRect/>
          </a:stretch>
        </p:blipFill>
        <p:spPr>
          <a:xfrm>
            <a:off x="7849716" y="835864"/>
            <a:ext cx="3667971" cy="5186272"/>
          </a:xfrm>
          <a:prstGeom prst="rect">
            <a:avLst/>
          </a:prstGeom>
          <a:ln>
            <a:solidFill>
              <a:schemeClr val="accent1"/>
            </a:solidFill>
          </a:ln>
        </p:spPr>
      </p:pic>
    </p:spTree>
    <p:extLst>
      <p:ext uri="{BB962C8B-B14F-4D97-AF65-F5344CB8AC3E}">
        <p14:creationId xmlns:p14="http://schemas.microsoft.com/office/powerpoint/2010/main" val="256587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F08A3DFE-202F-4769-A14F-176D717B1DC9}"/>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1" name="Título 1">
            <a:extLst>
              <a:ext uri="{FF2B5EF4-FFF2-40B4-BE49-F238E27FC236}">
                <a16:creationId xmlns:a16="http://schemas.microsoft.com/office/drawing/2014/main" id="{A63151D9-B421-4D14-852B-8C63DED3E0A6}"/>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pic>
        <p:nvPicPr>
          <p:cNvPr id="4" name="Imagen 3">
            <a:extLst>
              <a:ext uri="{FF2B5EF4-FFF2-40B4-BE49-F238E27FC236}">
                <a16:creationId xmlns:a16="http://schemas.microsoft.com/office/drawing/2014/main" id="{E91BE872-6A01-4156-AA13-8BE4C2F00A5B}"/>
              </a:ext>
            </a:extLst>
          </p:cNvPr>
          <p:cNvPicPr>
            <a:picLocks noChangeAspect="1"/>
          </p:cNvPicPr>
          <p:nvPr/>
        </p:nvPicPr>
        <p:blipFill>
          <a:blip r:embed="rId2"/>
          <a:stretch>
            <a:fillRect/>
          </a:stretch>
        </p:blipFill>
        <p:spPr>
          <a:xfrm>
            <a:off x="7877175" y="835863"/>
            <a:ext cx="3667420" cy="5215208"/>
          </a:xfrm>
          <a:prstGeom prst="rect">
            <a:avLst/>
          </a:prstGeom>
          <a:ln>
            <a:solidFill>
              <a:schemeClr val="accent1"/>
            </a:solidFill>
          </a:ln>
        </p:spPr>
      </p:pic>
      <p:pic>
        <p:nvPicPr>
          <p:cNvPr id="7" name="Imagen 6">
            <a:extLst>
              <a:ext uri="{FF2B5EF4-FFF2-40B4-BE49-F238E27FC236}">
                <a16:creationId xmlns:a16="http://schemas.microsoft.com/office/drawing/2014/main" id="{AC3C7C87-0BF5-4F50-8A02-7051D540D080}"/>
              </a:ext>
            </a:extLst>
          </p:cNvPr>
          <p:cNvPicPr>
            <a:picLocks noChangeAspect="1"/>
          </p:cNvPicPr>
          <p:nvPr/>
        </p:nvPicPr>
        <p:blipFill>
          <a:blip r:embed="rId3"/>
          <a:stretch>
            <a:fillRect/>
          </a:stretch>
        </p:blipFill>
        <p:spPr>
          <a:xfrm>
            <a:off x="3824219" y="851644"/>
            <a:ext cx="3678295" cy="5199428"/>
          </a:xfrm>
          <a:prstGeom prst="rect">
            <a:avLst/>
          </a:prstGeom>
          <a:ln>
            <a:solidFill>
              <a:schemeClr val="accent1"/>
            </a:solidFill>
          </a:ln>
        </p:spPr>
      </p:pic>
    </p:spTree>
    <p:extLst>
      <p:ext uri="{BB962C8B-B14F-4D97-AF65-F5344CB8AC3E}">
        <p14:creationId xmlns:p14="http://schemas.microsoft.com/office/powerpoint/2010/main" val="166834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F08A3DFE-202F-4769-A14F-176D717B1DC9}"/>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1" name="Título 1">
            <a:extLst>
              <a:ext uri="{FF2B5EF4-FFF2-40B4-BE49-F238E27FC236}">
                <a16:creationId xmlns:a16="http://schemas.microsoft.com/office/drawing/2014/main" id="{A63151D9-B421-4D14-852B-8C63DED3E0A6}"/>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pic>
        <p:nvPicPr>
          <p:cNvPr id="3" name="Imagen 2">
            <a:extLst>
              <a:ext uri="{FF2B5EF4-FFF2-40B4-BE49-F238E27FC236}">
                <a16:creationId xmlns:a16="http://schemas.microsoft.com/office/drawing/2014/main" id="{F00D2D5C-2E88-4B1E-BC5E-82BF2032A64B}"/>
              </a:ext>
            </a:extLst>
          </p:cNvPr>
          <p:cNvPicPr>
            <a:picLocks noChangeAspect="1"/>
          </p:cNvPicPr>
          <p:nvPr/>
        </p:nvPicPr>
        <p:blipFill>
          <a:blip r:embed="rId2"/>
          <a:stretch>
            <a:fillRect/>
          </a:stretch>
        </p:blipFill>
        <p:spPr>
          <a:xfrm>
            <a:off x="3958318" y="835863"/>
            <a:ext cx="3706737" cy="5244142"/>
          </a:xfrm>
          <a:prstGeom prst="rect">
            <a:avLst/>
          </a:prstGeom>
          <a:ln>
            <a:solidFill>
              <a:schemeClr val="accent1"/>
            </a:solidFill>
          </a:ln>
        </p:spPr>
      </p:pic>
    </p:spTree>
    <p:extLst>
      <p:ext uri="{BB962C8B-B14F-4D97-AF65-F5344CB8AC3E}">
        <p14:creationId xmlns:p14="http://schemas.microsoft.com/office/powerpoint/2010/main" val="203057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F24C9F-6A2E-4727-B466-2B29713EBCB9}"/>
              </a:ext>
            </a:extLst>
          </p:cNvPr>
          <p:cNvPicPr>
            <a:picLocks noChangeAspect="1"/>
          </p:cNvPicPr>
          <p:nvPr/>
        </p:nvPicPr>
        <p:blipFill>
          <a:blip r:embed="rId2"/>
          <a:stretch>
            <a:fillRect/>
          </a:stretch>
        </p:blipFill>
        <p:spPr>
          <a:xfrm>
            <a:off x="3890062" y="2108751"/>
            <a:ext cx="2179131" cy="596649"/>
          </a:xfrm>
          <a:prstGeom prst="rect">
            <a:avLst/>
          </a:prstGeom>
        </p:spPr>
      </p:pic>
      <p:pic>
        <p:nvPicPr>
          <p:cNvPr id="4" name="Imagen 3">
            <a:extLst>
              <a:ext uri="{FF2B5EF4-FFF2-40B4-BE49-F238E27FC236}">
                <a16:creationId xmlns:a16="http://schemas.microsoft.com/office/drawing/2014/main" id="{DEEA8C07-92B0-4797-ABC1-7A41771D790C}"/>
              </a:ext>
            </a:extLst>
          </p:cNvPr>
          <p:cNvPicPr>
            <a:picLocks noChangeAspect="1"/>
          </p:cNvPicPr>
          <p:nvPr/>
        </p:nvPicPr>
        <p:blipFill>
          <a:blip r:embed="rId3"/>
          <a:stretch>
            <a:fillRect/>
          </a:stretch>
        </p:blipFill>
        <p:spPr>
          <a:xfrm rot="21088992">
            <a:off x="3742030" y="726125"/>
            <a:ext cx="2078190" cy="990804"/>
          </a:xfrm>
          <a:prstGeom prst="rect">
            <a:avLst/>
          </a:prstGeom>
        </p:spPr>
      </p:pic>
      <p:pic>
        <p:nvPicPr>
          <p:cNvPr id="5" name="Imagen 4">
            <a:extLst>
              <a:ext uri="{FF2B5EF4-FFF2-40B4-BE49-F238E27FC236}">
                <a16:creationId xmlns:a16="http://schemas.microsoft.com/office/drawing/2014/main" id="{EF255CFA-9E9D-467F-833B-7931F91018EB}"/>
              </a:ext>
            </a:extLst>
          </p:cNvPr>
          <p:cNvPicPr>
            <a:picLocks noChangeAspect="1"/>
          </p:cNvPicPr>
          <p:nvPr/>
        </p:nvPicPr>
        <p:blipFill>
          <a:blip r:embed="rId4"/>
          <a:stretch>
            <a:fillRect/>
          </a:stretch>
        </p:blipFill>
        <p:spPr>
          <a:xfrm>
            <a:off x="3663902" y="3296390"/>
            <a:ext cx="2234445" cy="1085207"/>
          </a:xfrm>
          <a:prstGeom prst="rect">
            <a:avLst/>
          </a:prstGeom>
        </p:spPr>
      </p:pic>
      <p:pic>
        <p:nvPicPr>
          <p:cNvPr id="6" name="Imagen 5">
            <a:extLst>
              <a:ext uri="{FF2B5EF4-FFF2-40B4-BE49-F238E27FC236}">
                <a16:creationId xmlns:a16="http://schemas.microsoft.com/office/drawing/2014/main" id="{1D58E4A4-6CC8-43A2-8935-CCF6C06314CD}"/>
              </a:ext>
            </a:extLst>
          </p:cNvPr>
          <p:cNvPicPr>
            <a:picLocks noChangeAspect="1"/>
          </p:cNvPicPr>
          <p:nvPr/>
        </p:nvPicPr>
        <p:blipFill>
          <a:blip r:embed="rId5"/>
          <a:stretch>
            <a:fillRect/>
          </a:stretch>
        </p:blipFill>
        <p:spPr>
          <a:xfrm>
            <a:off x="6516530" y="569832"/>
            <a:ext cx="2234444" cy="975677"/>
          </a:xfrm>
          <a:prstGeom prst="rect">
            <a:avLst/>
          </a:prstGeom>
        </p:spPr>
      </p:pic>
      <p:pic>
        <p:nvPicPr>
          <p:cNvPr id="7" name="Imagen 6">
            <a:extLst>
              <a:ext uri="{FF2B5EF4-FFF2-40B4-BE49-F238E27FC236}">
                <a16:creationId xmlns:a16="http://schemas.microsoft.com/office/drawing/2014/main" id="{2675E144-03D8-49A3-821C-D5F7634C5EF3}"/>
              </a:ext>
            </a:extLst>
          </p:cNvPr>
          <p:cNvPicPr>
            <a:picLocks noChangeAspect="1"/>
          </p:cNvPicPr>
          <p:nvPr/>
        </p:nvPicPr>
        <p:blipFill>
          <a:blip r:embed="rId6"/>
          <a:stretch>
            <a:fillRect/>
          </a:stretch>
        </p:blipFill>
        <p:spPr>
          <a:xfrm rot="800800">
            <a:off x="8980274" y="705695"/>
            <a:ext cx="2296946" cy="801719"/>
          </a:xfrm>
          <a:prstGeom prst="rect">
            <a:avLst/>
          </a:prstGeom>
        </p:spPr>
      </p:pic>
      <p:pic>
        <p:nvPicPr>
          <p:cNvPr id="8" name="Imagen 7">
            <a:extLst>
              <a:ext uri="{FF2B5EF4-FFF2-40B4-BE49-F238E27FC236}">
                <a16:creationId xmlns:a16="http://schemas.microsoft.com/office/drawing/2014/main" id="{EDC567CC-BAA8-4070-AA73-C5316C931E2B}"/>
              </a:ext>
            </a:extLst>
          </p:cNvPr>
          <p:cNvPicPr>
            <a:picLocks noChangeAspect="1"/>
          </p:cNvPicPr>
          <p:nvPr/>
        </p:nvPicPr>
        <p:blipFill>
          <a:blip r:embed="rId7"/>
          <a:stretch>
            <a:fillRect/>
          </a:stretch>
        </p:blipFill>
        <p:spPr>
          <a:xfrm rot="21238359">
            <a:off x="8717786" y="1968021"/>
            <a:ext cx="1914122" cy="1187452"/>
          </a:xfrm>
          <a:prstGeom prst="rect">
            <a:avLst/>
          </a:prstGeom>
        </p:spPr>
      </p:pic>
      <p:pic>
        <p:nvPicPr>
          <p:cNvPr id="9" name="Imagen 8">
            <a:extLst>
              <a:ext uri="{FF2B5EF4-FFF2-40B4-BE49-F238E27FC236}">
                <a16:creationId xmlns:a16="http://schemas.microsoft.com/office/drawing/2014/main" id="{25D651F4-18A1-4450-AB19-24A8ED17CF68}"/>
              </a:ext>
            </a:extLst>
          </p:cNvPr>
          <p:cNvPicPr>
            <a:picLocks noChangeAspect="1"/>
          </p:cNvPicPr>
          <p:nvPr/>
        </p:nvPicPr>
        <p:blipFill>
          <a:blip r:embed="rId8"/>
          <a:stretch>
            <a:fillRect/>
          </a:stretch>
        </p:blipFill>
        <p:spPr>
          <a:xfrm rot="1393467">
            <a:off x="6508778" y="4955566"/>
            <a:ext cx="1937560" cy="983240"/>
          </a:xfrm>
          <a:prstGeom prst="rect">
            <a:avLst/>
          </a:prstGeom>
        </p:spPr>
      </p:pic>
      <p:pic>
        <p:nvPicPr>
          <p:cNvPr id="10" name="Imagen 9">
            <a:extLst>
              <a:ext uri="{FF2B5EF4-FFF2-40B4-BE49-F238E27FC236}">
                <a16:creationId xmlns:a16="http://schemas.microsoft.com/office/drawing/2014/main" id="{6F0ED907-AAA3-4691-AFE9-E5B3BC5C365B}"/>
              </a:ext>
            </a:extLst>
          </p:cNvPr>
          <p:cNvPicPr>
            <a:picLocks noChangeAspect="1"/>
          </p:cNvPicPr>
          <p:nvPr/>
        </p:nvPicPr>
        <p:blipFill>
          <a:blip r:embed="rId9"/>
          <a:stretch>
            <a:fillRect/>
          </a:stretch>
        </p:blipFill>
        <p:spPr>
          <a:xfrm rot="21193890">
            <a:off x="9421954" y="3350232"/>
            <a:ext cx="2093816" cy="1089128"/>
          </a:xfrm>
          <a:prstGeom prst="rect">
            <a:avLst/>
          </a:prstGeom>
        </p:spPr>
      </p:pic>
      <p:pic>
        <p:nvPicPr>
          <p:cNvPr id="11" name="Imagen 10">
            <a:extLst>
              <a:ext uri="{FF2B5EF4-FFF2-40B4-BE49-F238E27FC236}">
                <a16:creationId xmlns:a16="http://schemas.microsoft.com/office/drawing/2014/main" id="{4B849062-5503-4CCF-923F-96EA6DE10A6E}"/>
              </a:ext>
            </a:extLst>
          </p:cNvPr>
          <p:cNvPicPr>
            <a:picLocks noChangeAspect="1"/>
          </p:cNvPicPr>
          <p:nvPr/>
        </p:nvPicPr>
        <p:blipFill>
          <a:blip r:embed="rId10"/>
          <a:stretch>
            <a:fillRect/>
          </a:stretch>
        </p:blipFill>
        <p:spPr>
          <a:xfrm rot="20452647">
            <a:off x="9017514" y="4926622"/>
            <a:ext cx="2078190" cy="952987"/>
          </a:xfrm>
          <a:prstGeom prst="rect">
            <a:avLst/>
          </a:prstGeom>
        </p:spPr>
      </p:pic>
      <p:pic>
        <p:nvPicPr>
          <p:cNvPr id="12" name="Imagen 11">
            <a:extLst>
              <a:ext uri="{FF2B5EF4-FFF2-40B4-BE49-F238E27FC236}">
                <a16:creationId xmlns:a16="http://schemas.microsoft.com/office/drawing/2014/main" id="{B54039DD-0A6B-4962-B8C4-C373C5B65274}"/>
              </a:ext>
            </a:extLst>
          </p:cNvPr>
          <p:cNvPicPr>
            <a:picLocks noChangeAspect="1"/>
          </p:cNvPicPr>
          <p:nvPr/>
        </p:nvPicPr>
        <p:blipFill>
          <a:blip r:embed="rId11"/>
          <a:stretch>
            <a:fillRect/>
          </a:stretch>
        </p:blipFill>
        <p:spPr>
          <a:xfrm>
            <a:off x="4200404" y="5192806"/>
            <a:ext cx="1968810" cy="771465"/>
          </a:xfrm>
          <a:prstGeom prst="rect">
            <a:avLst/>
          </a:prstGeom>
        </p:spPr>
      </p:pic>
      <p:pic>
        <p:nvPicPr>
          <p:cNvPr id="13" name="Imagen 12">
            <a:extLst>
              <a:ext uri="{FF2B5EF4-FFF2-40B4-BE49-F238E27FC236}">
                <a16:creationId xmlns:a16="http://schemas.microsoft.com/office/drawing/2014/main" id="{15B532DC-5B52-4292-8AD6-91325043521D}"/>
              </a:ext>
            </a:extLst>
          </p:cNvPr>
          <p:cNvPicPr>
            <a:picLocks noChangeAspect="1"/>
          </p:cNvPicPr>
          <p:nvPr/>
        </p:nvPicPr>
        <p:blipFill>
          <a:blip r:embed="rId12"/>
          <a:stretch>
            <a:fillRect/>
          </a:stretch>
        </p:blipFill>
        <p:spPr>
          <a:xfrm rot="20459944">
            <a:off x="6199335" y="1902902"/>
            <a:ext cx="1800868" cy="771465"/>
          </a:xfrm>
          <a:prstGeom prst="rect">
            <a:avLst/>
          </a:prstGeom>
        </p:spPr>
      </p:pic>
      <p:sp>
        <p:nvSpPr>
          <p:cNvPr id="16" name="Subtítulo 2">
            <a:extLst>
              <a:ext uri="{FF2B5EF4-FFF2-40B4-BE49-F238E27FC236}">
                <a16:creationId xmlns:a16="http://schemas.microsoft.com/office/drawing/2014/main" id="{14949684-9A2C-4D0D-A75B-328D88932D84}"/>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pic>
        <p:nvPicPr>
          <p:cNvPr id="17" name="Imagen 16">
            <a:extLst>
              <a:ext uri="{FF2B5EF4-FFF2-40B4-BE49-F238E27FC236}">
                <a16:creationId xmlns:a16="http://schemas.microsoft.com/office/drawing/2014/main" id="{A3178EA7-7F0A-4E61-9501-9DE9307417FE}"/>
              </a:ext>
            </a:extLst>
          </p:cNvPr>
          <p:cNvPicPr>
            <a:picLocks noChangeAspect="1"/>
          </p:cNvPicPr>
          <p:nvPr/>
        </p:nvPicPr>
        <p:blipFill>
          <a:blip r:embed="rId13"/>
          <a:stretch>
            <a:fillRect/>
          </a:stretch>
        </p:blipFill>
        <p:spPr>
          <a:xfrm rot="21198338">
            <a:off x="6467527" y="3252686"/>
            <a:ext cx="1887541" cy="1047197"/>
          </a:xfrm>
          <a:prstGeom prst="rect">
            <a:avLst/>
          </a:prstGeom>
        </p:spPr>
      </p:pic>
      <p:sp>
        <p:nvSpPr>
          <p:cNvPr id="18" name="Título 1">
            <a:extLst>
              <a:ext uri="{FF2B5EF4-FFF2-40B4-BE49-F238E27FC236}">
                <a16:creationId xmlns:a16="http://schemas.microsoft.com/office/drawing/2014/main" id="{ECA6906B-D05C-40BF-976A-914BDD164B1B}"/>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136099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D040101C-3D4A-4253-B51F-7213EA1A3CAD}"/>
              </a:ext>
            </a:extLst>
          </p:cNvPr>
          <p:cNvSpPr txBox="1"/>
          <p:nvPr/>
        </p:nvSpPr>
        <p:spPr>
          <a:xfrm>
            <a:off x="4024947" y="294373"/>
            <a:ext cx="7688511" cy="5632311"/>
          </a:xfrm>
          <a:prstGeom prst="rect">
            <a:avLst/>
          </a:prstGeom>
          <a:noFill/>
        </p:spPr>
        <p:txBody>
          <a:bodyPr wrap="square">
            <a:spAutoFit/>
          </a:bodyPr>
          <a:lstStyle/>
          <a:p>
            <a:pPr lvl="0"/>
            <a:r>
              <a:rPr lang="es-ES" b="1" dirty="0">
                <a:solidFill>
                  <a:schemeClr val="accent1">
                    <a:lumMod val="75000"/>
                  </a:schemeClr>
                </a:solidFill>
                <a:effectLst>
                  <a:outerShdw blurRad="38100" dist="38100" dir="2700000" algn="tl">
                    <a:srgbClr val="000000">
                      <a:alpha val="43137"/>
                    </a:srgbClr>
                  </a:outerShdw>
                </a:effectLst>
                <a:latin typeface="Corbel (Cuerpo)"/>
              </a:rPr>
              <a:t>                  LOS  RIESGOS DEL SECTOR EN CIFRAS </a:t>
            </a:r>
          </a:p>
          <a:p>
            <a:pPr lvl="0"/>
            <a:endParaRPr lang="es-ES" b="1" dirty="0">
              <a:solidFill>
                <a:schemeClr val="accent1">
                  <a:lumMod val="75000"/>
                </a:schemeClr>
              </a:solidFill>
              <a:effectLst>
                <a:outerShdw blurRad="38100" dist="38100" dir="2700000" algn="tl">
                  <a:srgbClr val="000000">
                    <a:alpha val="43137"/>
                  </a:srgbClr>
                </a:outerShdw>
              </a:effectLst>
              <a:latin typeface="Corbel (Cuerpo)"/>
            </a:endParaRPr>
          </a:p>
          <a:p>
            <a:pPr lvl="0"/>
            <a:endParaRPr lang="es-ES" b="1" dirty="0">
              <a:solidFill>
                <a:schemeClr val="accent1">
                  <a:lumMod val="75000"/>
                </a:schemeClr>
              </a:solidFill>
              <a:effectLst>
                <a:outerShdw blurRad="38100" dist="38100" dir="2700000" algn="tl">
                  <a:srgbClr val="000000">
                    <a:alpha val="43137"/>
                  </a:srgbClr>
                </a:outerShdw>
              </a:effectLst>
              <a:latin typeface="Corbel (Cuerpo)"/>
            </a:endParaRPr>
          </a:p>
          <a:p>
            <a:pPr lvl="0"/>
            <a:endParaRPr lang="es-ES" b="1" dirty="0">
              <a:solidFill>
                <a:schemeClr val="accent1">
                  <a:lumMod val="75000"/>
                </a:schemeClr>
              </a:solidFill>
              <a:effectLst>
                <a:outerShdw blurRad="38100" dist="38100" dir="2700000" algn="tl">
                  <a:srgbClr val="000000">
                    <a:alpha val="43137"/>
                  </a:srgbClr>
                </a:outerShdw>
              </a:effectLst>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5 </a:t>
            </a:r>
            <a:r>
              <a:rPr lang="es-ES" dirty="0">
                <a:solidFill>
                  <a:schemeClr val="accent1">
                    <a:lumMod val="75000"/>
                  </a:schemeClr>
                </a:solidFill>
                <a:latin typeface="Corbel (Cuerpo)"/>
              </a:rPr>
              <a:t>CASTAS HISTÓRICAS DE BOVINO DE LIDIA</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103 </a:t>
            </a:r>
            <a:r>
              <a:rPr lang="es-ES" dirty="0">
                <a:solidFill>
                  <a:schemeClr val="accent1">
                    <a:lumMod val="75000"/>
                  </a:schemeClr>
                </a:solidFill>
                <a:latin typeface="Corbel (Cuerpo)"/>
              </a:rPr>
              <a:t> ACTIVIDADES ECONÓMICAS IMPLICADAS</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500</a:t>
            </a:r>
            <a:r>
              <a:rPr lang="es-ES" dirty="0">
                <a:solidFill>
                  <a:schemeClr val="accent1">
                    <a:lumMod val="75000"/>
                  </a:schemeClr>
                </a:solidFill>
                <a:latin typeface="Corbel (Cuerpo)"/>
              </a:rPr>
              <a:t>  MIL HECTÁREAS DE DEHESA DEDICADAS AL GANADO BRAVO</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130   </a:t>
            </a:r>
            <a:r>
              <a:rPr lang="es-ES" dirty="0">
                <a:solidFill>
                  <a:schemeClr val="accent1">
                    <a:lumMod val="75000"/>
                  </a:schemeClr>
                </a:solidFill>
                <a:latin typeface="Corbel (Cuerpo)"/>
              </a:rPr>
              <a:t>MUNICIPIOS DE EXTREMADURA, ANDALUCÍA, CASTILLA Y MADRID</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54.000</a:t>
            </a:r>
            <a:r>
              <a:rPr lang="es-ES" dirty="0">
                <a:solidFill>
                  <a:schemeClr val="accent1">
                    <a:lumMod val="75000"/>
                  </a:schemeClr>
                </a:solidFill>
                <a:latin typeface="Corbel (Cuerpo)"/>
              </a:rPr>
              <a:t>  PUESTOS DE TRABAJO VINCULADOS</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235</a:t>
            </a:r>
            <a:r>
              <a:rPr lang="es-ES" dirty="0">
                <a:solidFill>
                  <a:schemeClr val="accent1">
                    <a:lumMod val="75000"/>
                  </a:schemeClr>
                </a:solidFill>
                <a:latin typeface="Corbel (Cuerpo)"/>
              </a:rPr>
              <a:t>  GANADERÍAS DE RESES DE LIDIA, SÓLO EN ANDALUCÍA</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28</a:t>
            </a:r>
            <a:r>
              <a:rPr lang="es-ES" dirty="0">
                <a:solidFill>
                  <a:schemeClr val="accent1">
                    <a:lumMod val="75000"/>
                  </a:schemeClr>
                </a:solidFill>
                <a:latin typeface="Corbel (Cuerpo)"/>
              </a:rPr>
              <a:t>  LÍNEAS Y ENCASTES DEL GANADO DE LIDIA</a:t>
            </a:r>
          </a:p>
          <a:p>
            <a:endParaRPr lang="es-ES" dirty="0">
              <a:solidFill>
                <a:schemeClr val="accent1">
                  <a:lumMod val="75000"/>
                </a:schemeClr>
              </a:solidFill>
              <a:latin typeface="Corbel (Cuerpo)"/>
            </a:endParaRPr>
          </a:p>
          <a:p>
            <a:pPr marL="285750" indent="-285750">
              <a:buFont typeface="Arial" panose="020B0604020202020204" pitchFamily="34" charset="0"/>
              <a:buChar char="•"/>
            </a:pPr>
            <a:r>
              <a:rPr lang="es-ES" b="1" dirty="0">
                <a:solidFill>
                  <a:schemeClr val="accent1">
                    <a:lumMod val="75000"/>
                  </a:schemeClr>
                </a:solidFill>
                <a:latin typeface="Corbel (Cuerpo)"/>
              </a:rPr>
              <a:t>15</a:t>
            </a:r>
            <a:r>
              <a:rPr lang="es-ES" dirty="0">
                <a:solidFill>
                  <a:schemeClr val="accent1">
                    <a:lumMod val="75000"/>
                  </a:schemeClr>
                </a:solidFill>
                <a:latin typeface="Corbel (Cuerpo)"/>
              </a:rPr>
              <a:t> MILLONES DE TELESPECTADORES AMANTES DEL TORO EN EL CAMPO   	</a:t>
            </a:r>
          </a:p>
        </p:txBody>
      </p:sp>
      <p:sp>
        <p:nvSpPr>
          <p:cNvPr id="16" name="Subtítulo 2">
            <a:extLst>
              <a:ext uri="{FF2B5EF4-FFF2-40B4-BE49-F238E27FC236}">
                <a16:creationId xmlns:a16="http://schemas.microsoft.com/office/drawing/2014/main" id="{FF410763-F4C2-4B39-A2C0-DD939DCD31D4}"/>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5" name="Título 1">
            <a:extLst>
              <a:ext uri="{FF2B5EF4-FFF2-40B4-BE49-F238E27FC236}">
                <a16:creationId xmlns:a16="http://schemas.microsoft.com/office/drawing/2014/main" id="{DD7EC32E-4533-427F-B771-48A077A147CC}"/>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282272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32E3553B-5DE2-4795-9907-F87B2EE55720}"/>
              </a:ext>
            </a:extLst>
          </p:cNvPr>
          <p:cNvSpPr txBox="1"/>
          <p:nvPr/>
        </p:nvSpPr>
        <p:spPr>
          <a:xfrm>
            <a:off x="4373828" y="3059055"/>
            <a:ext cx="6569740" cy="1674754"/>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marL="342900" indent="-342900">
              <a:buFont typeface="Arial" panose="020B0604020202020204" pitchFamily="34" charset="0"/>
              <a:buChar char="•"/>
            </a:pPr>
            <a:r>
              <a:rPr lang="es-ES" sz="1400" b="0" dirty="0">
                <a:effectLst/>
              </a:rPr>
              <a:t>Reducción prácticamente a  cero de toda la facturación a festejos.</a:t>
            </a:r>
          </a:p>
          <a:p>
            <a:pPr marL="342900" indent="-342900">
              <a:buFont typeface="Arial" panose="020B0604020202020204" pitchFamily="34" charset="0"/>
              <a:buChar char="•"/>
            </a:pPr>
            <a:r>
              <a:rPr lang="es-ES" sz="1400" b="0" dirty="0">
                <a:effectLst/>
              </a:rPr>
              <a:t>Sacrificio de animales que no han tenido venta, a precio de saldo. (El coste de producir un toro es de 5000,00€ y se han vendido a menos de 500,00€/ animal)</a:t>
            </a:r>
          </a:p>
          <a:p>
            <a:pPr marL="342900" indent="-342900">
              <a:buFont typeface="Arial" panose="020B0604020202020204" pitchFamily="34" charset="0"/>
              <a:buChar char="•"/>
            </a:pPr>
            <a:r>
              <a:rPr lang="es-ES" sz="1400" b="0" dirty="0">
                <a:effectLst/>
              </a:rPr>
              <a:t>Mantenimiento de empleo en zonas rurales, reproductores y genética a costa de un descalabro económico del ganadero .</a:t>
            </a:r>
          </a:p>
        </p:txBody>
      </p:sp>
      <p:graphicFrame>
        <p:nvGraphicFramePr>
          <p:cNvPr id="9" name="Gráfico 8">
            <a:extLst>
              <a:ext uri="{FF2B5EF4-FFF2-40B4-BE49-F238E27FC236}">
                <a16:creationId xmlns:a16="http://schemas.microsoft.com/office/drawing/2014/main" id="{562E2E62-F847-4C9F-8E12-910491B1FDFE}"/>
              </a:ext>
            </a:extLst>
          </p:cNvPr>
          <p:cNvGraphicFramePr>
            <a:graphicFrameLocks/>
          </p:cNvGraphicFramePr>
          <p:nvPr>
            <p:extLst>
              <p:ext uri="{D42A27DB-BD31-4B8C-83A1-F6EECF244321}">
                <p14:modId xmlns:p14="http://schemas.microsoft.com/office/powerpoint/2010/main" val="69064688"/>
              </p:ext>
            </p:extLst>
          </p:nvPr>
        </p:nvGraphicFramePr>
        <p:xfrm>
          <a:off x="4186989" y="1202142"/>
          <a:ext cx="6671102" cy="1674754"/>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117A44A3-F2BC-4023-8142-05559FDAA155}"/>
              </a:ext>
            </a:extLst>
          </p:cNvPr>
          <p:cNvSpPr txBox="1"/>
          <p:nvPr/>
        </p:nvSpPr>
        <p:spPr>
          <a:xfrm>
            <a:off x="4575589" y="122367"/>
            <a:ext cx="5922382" cy="967957"/>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sz="2000" dirty="0">
                <a:effectLst/>
              </a:rPr>
              <a:t>COSECUENCIAS ANTE EL DESPLOME  DE LA ECONOMÍA POR EL COVID 19</a:t>
            </a:r>
          </a:p>
        </p:txBody>
      </p:sp>
      <p:sp>
        <p:nvSpPr>
          <p:cNvPr id="7" name="CuadroTexto 6">
            <a:extLst>
              <a:ext uri="{FF2B5EF4-FFF2-40B4-BE49-F238E27FC236}">
                <a16:creationId xmlns:a16="http://schemas.microsoft.com/office/drawing/2014/main" id="{F53F0693-3E90-4A51-BC38-886A83851E9A}"/>
              </a:ext>
            </a:extLst>
          </p:cNvPr>
          <p:cNvSpPr txBox="1"/>
          <p:nvPr/>
        </p:nvSpPr>
        <p:spPr>
          <a:xfrm>
            <a:off x="3413537" y="5880543"/>
            <a:ext cx="10047502" cy="369332"/>
          </a:xfrm>
          <a:prstGeom prst="rect">
            <a:avLst/>
          </a:prstGeom>
        </p:spPr>
        <p:txBody>
          <a:bodyPr>
            <a:noAutofit/>
          </a:bodyPr>
          <a:lstStyle>
            <a:defPPr>
              <a:defRPr lang="en-US"/>
            </a:defPPr>
            <a:lvl1pPr indent="0" algn="r" defTabSz="914400">
              <a:lnSpc>
                <a:spcPct val="90000"/>
              </a:lnSpc>
              <a:spcBef>
                <a:spcPts val="1200"/>
              </a:spcBef>
              <a:buClr>
                <a:schemeClr val="accent1"/>
              </a:buClr>
              <a:buFont typeface="Wingdings 2" pitchFamily="18" charset="2"/>
              <a:buNone/>
              <a:defRPr sz="2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pPr algn="l"/>
            <a:r>
              <a:rPr lang="es-ES" sz="1200" dirty="0"/>
              <a:t>Fuentes: - I.N.E.- Instituto Nacional de Estadísticas </a:t>
            </a:r>
          </a:p>
        </p:txBody>
      </p:sp>
      <p:sp>
        <p:nvSpPr>
          <p:cNvPr id="8" name="Subtítulo 2">
            <a:extLst>
              <a:ext uri="{FF2B5EF4-FFF2-40B4-BE49-F238E27FC236}">
                <a16:creationId xmlns:a16="http://schemas.microsoft.com/office/drawing/2014/main" id="{7CF420BF-3E41-473D-9254-33AC6980B0AE}"/>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2" name="CuadroTexto 11">
            <a:extLst>
              <a:ext uri="{FF2B5EF4-FFF2-40B4-BE49-F238E27FC236}">
                <a16:creationId xmlns:a16="http://schemas.microsoft.com/office/drawing/2014/main" id="{7A47BF88-FEC2-46BF-9C24-B3704983BE25}"/>
              </a:ext>
            </a:extLst>
          </p:cNvPr>
          <p:cNvSpPr txBox="1"/>
          <p:nvPr/>
        </p:nvSpPr>
        <p:spPr>
          <a:xfrm>
            <a:off x="3852777" y="4879119"/>
            <a:ext cx="7368005" cy="769441"/>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lnSpc>
                <a:spcPct val="100000"/>
              </a:lnSpc>
            </a:pPr>
            <a:r>
              <a:rPr lang="es-ES" sz="2000" dirty="0">
                <a:effectLst/>
              </a:rPr>
              <a:t>Esta realidad ha costado al sector ganadero de reses bravas de Andalucía </a:t>
            </a:r>
            <a:r>
              <a:rPr lang="es-ES" sz="2400" dirty="0">
                <a:solidFill>
                  <a:srgbClr val="FF0000"/>
                </a:solidFill>
              </a:rPr>
              <a:t>31,11 Millones de euros.</a:t>
            </a:r>
          </a:p>
        </p:txBody>
      </p:sp>
      <p:sp>
        <p:nvSpPr>
          <p:cNvPr id="11" name="Título 1">
            <a:extLst>
              <a:ext uri="{FF2B5EF4-FFF2-40B4-BE49-F238E27FC236}">
                <a16:creationId xmlns:a16="http://schemas.microsoft.com/office/drawing/2014/main" id="{3AC5D563-44B5-4678-9FD3-55966BF8704E}"/>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282952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37B05C9-A75B-4FEA-BD82-2E6D0343C1FD}"/>
              </a:ext>
            </a:extLst>
          </p:cNvPr>
          <p:cNvSpPr txBox="1"/>
          <p:nvPr/>
        </p:nvSpPr>
        <p:spPr>
          <a:xfrm>
            <a:off x="3651405" y="1190630"/>
            <a:ext cx="3903492" cy="4264539"/>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solidFill>
                  <a:schemeClr val="dk1"/>
                </a:solidFill>
              </a:defRPr>
            </a:lvl1pPr>
            <a:lvl2pPr marL="685800" indent="-228600" defTabSz="914400">
              <a:lnSpc>
                <a:spcPct val="90000"/>
              </a:lnSpc>
              <a:spcBef>
                <a:spcPts val="500"/>
              </a:spcBef>
              <a:buFont typeface="Arial" panose="020B0604020202020204" pitchFamily="34" charset="0"/>
              <a:buChar char="•"/>
              <a:defRPr sz="2400">
                <a:solidFill>
                  <a:schemeClr val="dk1"/>
                </a:solidFill>
              </a:defRPr>
            </a:lvl2pPr>
            <a:lvl3pPr marL="1143000" indent="-228600" defTabSz="914400">
              <a:lnSpc>
                <a:spcPct val="90000"/>
              </a:lnSpc>
              <a:spcBef>
                <a:spcPts val="500"/>
              </a:spcBef>
              <a:buFont typeface="Arial" panose="020B0604020202020204" pitchFamily="34" charset="0"/>
              <a:buChar char="•"/>
              <a:defRPr sz="2000">
                <a:solidFill>
                  <a:schemeClr val="dk1"/>
                </a:solidFill>
              </a:defRPr>
            </a:lvl3pPr>
            <a:lvl4pPr marL="1600200" indent="-228600" defTabSz="914400">
              <a:lnSpc>
                <a:spcPct val="90000"/>
              </a:lnSpc>
              <a:spcBef>
                <a:spcPts val="500"/>
              </a:spcBef>
              <a:buFont typeface="Arial" panose="020B0604020202020204" pitchFamily="34" charset="0"/>
              <a:buChar char="•"/>
              <a:defRPr>
                <a:solidFill>
                  <a:schemeClr val="dk1"/>
                </a:solidFill>
              </a:defRPr>
            </a:lvl4pPr>
            <a:lvl5pPr marL="2057400" indent="-228600" defTabSz="914400">
              <a:lnSpc>
                <a:spcPct val="90000"/>
              </a:lnSpc>
              <a:spcBef>
                <a:spcPts val="500"/>
              </a:spcBef>
              <a:buFont typeface="Arial" panose="020B0604020202020204" pitchFamily="34" charset="0"/>
              <a:buChar char="•"/>
              <a:defRPr>
                <a:solidFill>
                  <a:schemeClr val="dk1"/>
                </a:solidFill>
              </a:defRPr>
            </a:lvl5pPr>
            <a:lvl6pPr marL="2514600" indent="-228600" defTabSz="914400">
              <a:lnSpc>
                <a:spcPct val="90000"/>
              </a:lnSpc>
              <a:spcBef>
                <a:spcPts val="500"/>
              </a:spcBef>
              <a:buFont typeface="Arial" panose="020B0604020202020204" pitchFamily="34" charset="0"/>
              <a:buChar char="•"/>
              <a:defRPr>
                <a:solidFill>
                  <a:schemeClr val="dk1"/>
                </a:solidFill>
              </a:defRPr>
            </a:lvl6pPr>
            <a:lvl7pPr marL="2971800" indent="-228600" defTabSz="914400">
              <a:lnSpc>
                <a:spcPct val="90000"/>
              </a:lnSpc>
              <a:spcBef>
                <a:spcPts val="500"/>
              </a:spcBef>
              <a:buFont typeface="Arial" panose="020B0604020202020204" pitchFamily="34" charset="0"/>
              <a:buChar char="•"/>
              <a:defRPr>
                <a:solidFill>
                  <a:schemeClr val="dk1"/>
                </a:solidFill>
              </a:defRPr>
            </a:lvl7pPr>
            <a:lvl8pPr marL="3429000" indent="-228600" defTabSz="914400">
              <a:lnSpc>
                <a:spcPct val="90000"/>
              </a:lnSpc>
              <a:spcBef>
                <a:spcPts val="500"/>
              </a:spcBef>
              <a:buFont typeface="Arial" panose="020B0604020202020204" pitchFamily="34" charset="0"/>
              <a:buChar char="•"/>
              <a:defRPr>
                <a:solidFill>
                  <a:schemeClr val="dk1"/>
                </a:solidFill>
              </a:defRPr>
            </a:lvl8pPr>
            <a:lvl9pPr marL="3886200" indent="-228600" defTabSz="914400">
              <a:lnSpc>
                <a:spcPct val="90000"/>
              </a:lnSpc>
              <a:spcBef>
                <a:spcPts val="500"/>
              </a:spcBef>
              <a:buFont typeface="Arial" panose="020B0604020202020204" pitchFamily="34" charset="0"/>
              <a:buChar char="•"/>
              <a:defRPr>
                <a:solidFill>
                  <a:schemeClr val="dk1"/>
                </a:solidFill>
              </a:defRPr>
            </a:lvl9pPr>
          </a:lstStyle>
          <a:p>
            <a:pPr marL="0" indent="0" algn="just">
              <a:buNone/>
            </a:pPr>
            <a:r>
              <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Exposición de Motivos: </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buNone/>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Valorar las repercusiones de la crisis del Covid19 requiere conocer previamente la realidad actual (anterior a 2020) del sector de bovino de  lidia con datos reales. </a:t>
            </a:r>
          </a:p>
          <a:p>
            <a:pPr marL="0" indent="0" algn="just">
              <a:buNone/>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Hemos planteado la realización de un estudio a pie de campo </a:t>
            </a:r>
            <a:r>
              <a:rPr lang="es-ES" sz="1300" i="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para lo que </a:t>
            </a: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hemos realizado una encuesta a ganaderías de lidia de todas las asociaciones, tamaños y objetivos de venta de nuestra comunidad, obteniendo datos reales en una muestra de 52 ganaderías andaluzas</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buNone/>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Sobre los datos recibidos estamos realizado análisis según el sistema de Costes Basado en las Actividades (A.B.C.) con el que pretendemos imputar a las hembras reproductoras todos los gastos generados por la actividad de “ganadería brava” en la búsqueda de un valor medio objetivo de coste/año por hembra</a:t>
            </a:r>
            <a:r>
              <a:rPr lang="es-ES" sz="1300" i="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 </a:t>
            </a: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y ganadería válido para conocer las cifras reales del sector ..</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buNone/>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Esta primera valoración de costes se ha completado con las posibles ventas a realizar por las ganaderías de lidia en un año “normal” (Sin limitaciones por el Covid 19), valoración que nos revela la fotografía completa del sector. Ser </a:t>
            </a:r>
            <a:r>
              <a:rPr lang="es-ES" sz="1300" i="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co</a:t>
            </a: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nscientes de los muy dispares objetivos de ventas que el ganado bravo tiene (Festejos en calles, categoría de plazas, lidia, recortadores, forcados, etc.) obliga a ceñirnos  a precios medios de mercado para obtener los datos de  ingresos .</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s-ES" sz="1300" dirty="0">
              <a:solidFill>
                <a:schemeClr val="accent1">
                  <a:lumMod val="75000"/>
                </a:schemeClr>
              </a:solidFill>
            </a:endParaRPr>
          </a:p>
          <a:p>
            <a:endParaRPr lang="es-ES" sz="1300" dirty="0">
              <a:solidFill>
                <a:schemeClr val="accent1">
                  <a:lumMod val="75000"/>
                </a:schemeClr>
              </a:solidFill>
            </a:endParaRPr>
          </a:p>
        </p:txBody>
      </p:sp>
      <p:sp>
        <p:nvSpPr>
          <p:cNvPr id="8" name="CuadroTexto 7">
            <a:extLst>
              <a:ext uri="{FF2B5EF4-FFF2-40B4-BE49-F238E27FC236}">
                <a16:creationId xmlns:a16="http://schemas.microsoft.com/office/drawing/2014/main" id="{62DA7B99-A4A8-4434-8D7D-F196F7E494AF}"/>
              </a:ext>
            </a:extLst>
          </p:cNvPr>
          <p:cNvSpPr txBox="1"/>
          <p:nvPr/>
        </p:nvSpPr>
        <p:spPr>
          <a:xfrm>
            <a:off x="3816264" y="170399"/>
            <a:ext cx="7222922" cy="838948"/>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dirty="0"/>
              <a:t>ESTUDIO ECONÓMICO DE LAS GANADERÍAS ANDALUZAS (1)</a:t>
            </a:r>
          </a:p>
          <a:p>
            <a:pPr algn="ctr"/>
            <a:r>
              <a:rPr lang="es-ES" sz="1600" b="0" dirty="0">
                <a:effectLst/>
              </a:rPr>
              <a:t>CÁLCULO DEL COSTE SUFRIDO POR EL CAMPO BRAVO </a:t>
            </a:r>
          </a:p>
        </p:txBody>
      </p:sp>
      <p:pic>
        <p:nvPicPr>
          <p:cNvPr id="9" name="Imagen 8">
            <a:extLst>
              <a:ext uri="{FF2B5EF4-FFF2-40B4-BE49-F238E27FC236}">
                <a16:creationId xmlns:a16="http://schemas.microsoft.com/office/drawing/2014/main" id="{E6F0B946-6319-43E6-B18F-F958944DAB90}"/>
              </a:ext>
            </a:extLst>
          </p:cNvPr>
          <p:cNvPicPr>
            <a:picLocks noChangeAspect="1"/>
          </p:cNvPicPr>
          <p:nvPr/>
        </p:nvPicPr>
        <p:blipFill>
          <a:blip r:embed="rId2"/>
          <a:stretch>
            <a:fillRect/>
          </a:stretch>
        </p:blipFill>
        <p:spPr>
          <a:xfrm>
            <a:off x="8005901" y="1547537"/>
            <a:ext cx="3422545" cy="4385786"/>
          </a:xfrm>
          <a:prstGeom prst="rect">
            <a:avLst/>
          </a:prstGeom>
          <a:ln>
            <a:solidFill>
              <a:schemeClr val="accent1"/>
            </a:solidFill>
          </a:ln>
        </p:spPr>
      </p:pic>
      <p:sp>
        <p:nvSpPr>
          <p:cNvPr id="3" name="CuadroTexto 2">
            <a:extLst>
              <a:ext uri="{FF2B5EF4-FFF2-40B4-BE49-F238E27FC236}">
                <a16:creationId xmlns:a16="http://schemas.microsoft.com/office/drawing/2014/main" id="{275CEACF-A4EA-40B9-85A0-3487560F9640}"/>
              </a:ext>
            </a:extLst>
          </p:cNvPr>
          <p:cNvSpPr txBox="1"/>
          <p:nvPr/>
        </p:nvSpPr>
        <p:spPr>
          <a:xfrm>
            <a:off x="7933556" y="1262789"/>
            <a:ext cx="2805576" cy="461665"/>
          </a:xfrm>
          <a:prstGeom prst="rect">
            <a:avLst/>
          </a:prstGeom>
          <a:noFill/>
        </p:spPr>
        <p:txBody>
          <a:bodyPr wrap="none" rtlCol="0">
            <a:spAutoFit/>
          </a:bodyPr>
          <a:lstStyle/>
          <a:p>
            <a:r>
              <a:rPr lang="es-ES" sz="1200" b="1" i="1" dirty="0">
                <a:solidFill>
                  <a:srgbClr val="7F7F7F"/>
                </a:solidFill>
                <a:effectLst/>
                <a:latin typeface="Arial Narrow" panose="020B0606020202030204" pitchFamily="34" charset="0"/>
                <a:ea typeface="Calibri" panose="020F0502020204030204" pitchFamily="34" charset="0"/>
                <a:cs typeface="Calibri" panose="020F0502020204030204" pitchFamily="34" charset="0"/>
              </a:rPr>
              <a:t>Formato de encuesta remitida al ganadero: </a:t>
            </a:r>
            <a:endParaRPr lang="es-ES" sz="1200" dirty="0">
              <a:solidFill>
                <a:srgbClr val="7F7F7F"/>
              </a:solidFill>
              <a:effectLst/>
              <a:latin typeface="Arial Narrow" panose="020B0606020202030204" pitchFamily="34" charset="0"/>
              <a:ea typeface="Calibri" panose="020F0502020204030204" pitchFamily="34" charset="0"/>
              <a:cs typeface="Calibri" panose="020F0502020204030204" pitchFamily="34" charset="0"/>
            </a:endParaRPr>
          </a:p>
          <a:p>
            <a:endParaRPr lang="es-ES" sz="1200" dirty="0"/>
          </a:p>
        </p:txBody>
      </p:sp>
      <p:sp>
        <p:nvSpPr>
          <p:cNvPr id="10" name="Subtítulo 2">
            <a:extLst>
              <a:ext uri="{FF2B5EF4-FFF2-40B4-BE49-F238E27FC236}">
                <a16:creationId xmlns:a16="http://schemas.microsoft.com/office/drawing/2014/main" id="{5755CC54-E701-4BC7-BFA1-1CB15DF5172A}"/>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1" name="Título 1">
            <a:extLst>
              <a:ext uri="{FF2B5EF4-FFF2-40B4-BE49-F238E27FC236}">
                <a16:creationId xmlns:a16="http://schemas.microsoft.com/office/drawing/2014/main" id="{D8F49018-CB6A-41F0-80D7-37AE7D091753}"/>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362227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37B05C9-A75B-4FEA-BD82-2E6D0343C1FD}"/>
              </a:ext>
            </a:extLst>
          </p:cNvPr>
          <p:cNvSpPr txBox="1"/>
          <p:nvPr/>
        </p:nvSpPr>
        <p:spPr>
          <a:xfrm>
            <a:off x="3674413" y="1032654"/>
            <a:ext cx="8044314" cy="5068386"/>
          </a:xfrm>
          <a:prstGeom prst="rect">
            <a:avLst/>
          </a:prstGeom>
          <a:solidFill>
            <a:schemeClr val="lt1">
              <a:alpha val="7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marL="342900" indent="-342900" defTabSz="914400">
              <a:lnSpc>
                <a:spcPct val="90000"/>
              </a:lnSpc>
              <a:spcBef>
                <a:spcPts val="1000"/>
              </a:spcBef>
              <a:buFont typeface="Arial" panose="020B0604020202020204" pitchFamily="34" charset="0"/>
              <a:buChar char="•"/>
              <a:defRPr sz="1400">
                <a:solidFill>
                  <a:schemeClr val="dk1"/>
                </a:solidFill>
              </a:defRPr>
            </a:lvl1pPr>
            <a:lvl2pPr marL="685800" indent="-228600" defTabSz="914400">
              <a:lnSpc>
                <a:spcPct val="90000"/>
              </a:lnSpc>
              <a:spcBef>
                <a:spcPts val="500"/>
              </a:spcBef>
              <a:buFont typeface="Arial" panose="020B0604020202020204" pitchFamily="34" charset="0"/>
              <a:buChar char="•"/>
              <a:defRPr sz="2400">
                <a:solidFill>
                  <a:schemeClr val="dk1"/>
                </a:solidFill>
              </a:defRPr>
            </a:lvl2pPr>
            <a:lvl3pPr marL="1143000" indent="-228600" defTabSz="914400">
              <a:lnSpc>
                <a:spcPct val="90000"/>
              </a:lnSpc>
              <a:spcBef>
                <a:spcPts val="500"/>
              </a:spcBef>
              <a:buFont typeface="Arial" panose="020B0604020202020204" pitchFamily="34" charset="0"/>
              <a:buChar char="•"/>
              <a:defRPr sz="2000">
                <a:solidFill>
                  <a:schemeClr val="dk1"/>
                </a:solidFill>
              </a:defRPr>
            </a:lvl3pPr>
            <a:lvl4pPr marL="1600200" indent="-228600" defTabSz="914400">
              <a:lnSpc>
                <a:spcPct val="90000"/>
              </a:lnSpc>
              <a:spcBef>
                <a:spcPts val="500"/>
              </a:spcBef>
              <a:buFont typeface="Arial" panose="020B0604020202020204" pitchFamily="34" charset="0"/>
              <a:buChar char="•"/>
              <a:defRPr>
                <a:solidFill>
                  <a:schemeClr val="dk1"/>
                </a:solidFill>
              </a:defRPr>
            </a:lvl4pPr>
            <a:lvl5pPr marL="2057400" indent="-228600" defTabSz="914400">
              <a:lnSpc>
                <a:spcPct val="90000"/>
              </a:lnSpc>
              <a:spcBef>
                <a:spcPts val="500"/>
              </a:spcBef>
              <a:buFont typeface="Arial" panose="020B0604020202020204" pitchFamily="34" charset="0"/>
              <a:buChar char="•"/>
              <a:defRPr>
                <a:solidFill>
                  <a:schemeClr val="dk1"/>
                </a:solidFill>
              </a:defRPr>
            </a:lvl5pPr>
            <a:lvl6pPr marL="2514600" indent="-228600" defTabSz="914400">
              <a:lnSpc>
                <a:spcPct val="90000"/>
              </a:lnSpc>
              <a:spcBef>
                <a:spcPts val="500"/>
              </a:spcBef>
              <a:buFont typeface="Arial" panose="020B0604020202020204" pitchFamily="34" charset="0"/>
              <a:buChar char="•"/>
              <a:defRPr>
                <a:solidFill>
                  <a:schemeClr val="dk1"/>
                </a:solidFill>
              </a:defRPr>
            </a:lvl6pPr>
            <a:lvl7pPr marL="2971800" indent="-228600" defTabSz="914400">
              <a:lnSpc>
                <a:spcPct val="90000"/>
              </a:lnSpc>
              <a:spcBef>
                <a:spcPts val="500"/>
              </a:spcBef>
              <a:buFont typeface="Arial" panose="020B0604020202020204" pitchFamily="34" charset="0"/>
              <a:buChar char="•"/>
              <a:defRPr>
                <a:solidFill>
                  <a:schemeClr val="dk1"/>
                </a:solidFill>
              </a:defRPr>
            </a:lvl7pPr>
            <a:lvl8pPr marL="3429000" indent="-228600" defTabSz="914400">
              <a:lnSpc>
                <a:spcPct val="90000"/>
              </a:lnSpc>
              <a:spcBef>
                <a:spcPts val="500"/>
              </a:spcBef>
              <a:buFont typeface="Arial" panose="020B0604020202020204" pitchFamily="34" charset="0"/>
              <a:buChar char="•"/>
              <a:defRPr>
                <a:solidFill>
                  <a:schemeClr val="dk1"/>
                </a:solidFill>
              </a:defRPr>
            </a:lvl8pPr>
            <a:lvl9pPr marL="3886200" indent="-228600" defTabSz="914400">
              <a:lnSpc>
                <a:spcPct val="90000"/>
              </a:lnSpc>
              <a:spcBef>
                <a:spcPts val="500"/>
              </a:spcBef>
              <a:buFont typeface="Arial" panose="020B0604020202020204" pitchFamily="34" charset="0"/>
              <a:buChar char="•"/>
              <a:defRPr>
                <a:solidFill>
                  <a:schemeClr val="dk1"/>
                </a:solidFill>
              </a:defRPr>
            </a:lvl9pPr>
          </a:lstStyle>
          <a:p>
            <a:pPr marL="0" indent="0" algn="just">
              <a:spcBef>
                <a:spcPts val="0"/>
              </a:spcBef>
              <a:buNone/>
            </a:pPr>
            <a:r>
              <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Modelo de análisis realizado</a:t>
            </a:r>
          </a:p>
          <a:p>
            <a:pPr marL="0" indent="0" algn="just">
              <a:spcBef>
                <a:spcPts val="0"/>
              </a:spcBef>
              <a:buNone/>
            </a:pP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r>
              <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Nuestro objetivo ha sido el obtener la mayor información posible de los ítems generadores de costes directos que tiene una ganadería de lidia en su gestión diaria</a:t>
            </a:r>
            <a:r>
              <a:rPr lang="es-ES" sz="1300" b="1" i="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a:t>
            </a:r>
            <a:endPar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Times New Roman" panose="02020603050405020304" pitchFamily="18" charset="0"/>
                <a:cs typeface="Calibri" panose="020F0502020204030204" pitchFamily="34" charset="0"/>
              </a:rPr>
              <a:t>Personal directamente involucrado en la actividad de lidia. </a:t>
            </a:r>
          </a:p>
          <a:p>
            <a:pPr algn="just">
              <a:spcBef>
                <a:spcPts val="0"/>
              </a:spcBef>
            </a:pPr>
            <a:r>
              <a:rPr lang="es-ES" sz="1300" i="1" dirty="0">
                <a:solidFill>
                  <a:schemeClr val="accent1">
                    <a:lumMod val="75000"/>
                  </a:schemeClr>
                </a:solidFill>
                <a:effectLst/>
                <a:latin typeface="Arial Narrow" panose="020B0606020202030204" pitchFamily="34" charset="0"/>
                <a:ea typeface="Times New Roman" panose="02020603050405020304" pitchFamily="18" charset="0"/>
                <a:cs typeface="Calibri" panose="020F0502020204030204" pitchFamily="34" charset="0"/>
              </a:rPr>
              <a:t>Consumo de piensos de los diferentes lotes de machos y hembras en sus distintas edades, teniendo en cuenta el momento en que abandona la ganadería. </a:t>
            </a:r>
          </a:p>
          <a:p>
            <a:pPr algn="just">
              <a:spcBef>
                <a:spcPts val="0"/>
              </a:spcBef>
            </a:pPr>
            <a:r>
              <a:rPr lang="es-ES" sz="1300" i="1" dirty="0">
                <a:solidFill>
                  <a:schemeClr val="accent1">
                    <a:lumMod val="75000"/>
                  </a:schemeClr>
                </a:solidFill>
                <a:effectLst/>
                <a:latin typeface="Arial Narrow" panose="020B0606020202030204" pitchFamily="34" charset="0"/>
                <a:ea typeface="Times New Roman" panose="02020603050405020304" pitchFamily="18" charset="0"/>
                <a:cs typeface="Calibri" panose="020F0502020204030204" pitchFamily="34" charset="0"/>
              </a:rPr>
              <a:t>Servicios veterinarios, entendiendo estos en termino de mínimos al considerar sólo los costes de saneamiento.</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Times New Roman" panose="02020603050405020304" pitchFamily="18" charset="0"/>
                <a:cs typeface="Calibri" panose="020F0502020204030204" pitchFamily="34" charset="0"/>
              </a:rPr>
              <a:t>Motivos de transportes y consumo de combustible también valorados en término de mínimos al tener en cuenta los elementos de transporte necesarios para echar de comer, sin valorar otros gastos de transportes propios de actividad.</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endPar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r>
              <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A los ítems que buscan la obtención de valores de coste asumidos hemos </a:t>
            </a:r>
            <a:r>
              <a:rPr lang="es-ES" sz="1300" b="1" i="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adicionado</a:t>
            </a:r>
            <a:r>
              <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 otros registros necesarios para dar consistencia al análisis:</a:t>
            </a:r>
          </a:p>
          <a:p>
            <a:pPr marL="0" indent="0" algn="just">
              <a:spcBef>
                <a:spcPts val="0"/>
              </a:spcBef>
              <a:buNone/>
            </a:pP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Times New Roman" panose="02020603050405020304" pitchFamily="18" charset="0"/>
                <a:cs typeface="Calibri" panose="020F0502020204030204" pitchFamily="34" charset="0"/>
              </a:rPr>
              <a:t>Porcentaje de partos viables al año, dato que nos informa del número de crías en la ganadería.</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Times New Roman" panose="02020603050405020304" pitchFamily="18" charset="0"/>
                <a:cs typeface="Calibri" panose="020F0502020204030204" pitchFamily="34" charset="0"/>
              </a:rPr>
              <a:t>Venta de machos por tramos edad, dato que nos informa del tiempo que permanecen en la misma.    </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endPar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r>
              <a:rPr lang="es-ES" sz="1300" b="1"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Ante los primeros resultados y datos obtenidos, hemos solicitado el </a:t>
            </a:r>
            <a:r>
              <a:rPr lang="es-ES" sz="1300" b="1" i="1" dirty="0">
                <a:solidFill>
                  <a:schemeClr val="accent1">
                    <a:lumMod val="75000"/>
                  </a:schemeClr>
                </a:solidFill>
                <a:latin typeface="Arial Narrow" panose="020B0606020202030204" pitchFamily="34" charset="0"/>
                <a:cs typeface="Calibri" panose="020F0502020204030204" pitchFamily="34" charset="0"/>
              </a:rPr>
              <a:t>asesoramiento del Grupo de Investigación PAIDI (Junta de Andalucía): AGR-267 - Economía y gestión de sistemas sostenibles. Departamento de Producción Animal. Universidad de Córdoba, aportando significativas valoraciones que hemos implementado al análisis.</a:t>
            </a:r>
          </a:p>
          <a:p>
            <a:pPr marL="0" indent="0" algn="just">
              <a:spcBef>
                <a:spcPts val="0"/>
              </a:spcBef>
              <a:buNone/>
            </a:pP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Se valora la muestra obtenida como muy representativa y suficiente para el estudio que realizamos.</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Dividir los resultados obtenidos en tres grupos: Ganaderías hasta 90 madres, de 90 a 140 y de más de 140 madres para compensar la varianza, obteniendo valores mas homogéneos que acercan el modelo a la realidad del campo.</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Completar el informe con datos de siniestralidad del sector para compensar excesos de consumos.</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Ajustar datos de fertilidad facilitados por los ganaderos con datos propios de la raza de lidia.</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Se han eliminado de la muestra aquellas encuestas recibidas con datos claramente inconsistentes.</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just">
              <a:spcBef>
                <a:spcPts val="0"/>
              </a:spcBef>
              <a:buNone/>
            </a:pPr>
            <a:r>
              <a:rPr lang="es-ES" sz="1300" i="1"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rPr>
              <a:t> </a:t>
            </a:r>
            <a:endParaRPr lang="es-ES" sz="1300" dirty="0">
              <a:solidFill>
                <a:schemeClr val="accent1">
                  <a:lumMod val="75000"/>
                </a:schemeClr>
              </a:solidFill>
              <a:effectLst/>
              <a:latin typeface="Arial Narrow" panose="020B0606020202030204" pitchFamily="34" charset="0"/>
              <a:ea typeface="Calibri" panose="020F0502020204030204" pitchFamily="34" charset="0"/>
              <a:cs typeface="Calibri" panose="020F0502020204030204" pitchFamily="34" charset="0"/>
            </a:endParaRPr>
          </a:p>
          <a:p>
            <a:pPr algn="just">
              <a:spcBef>
                <a:spcPts val="0"/>
              </a:spcBef>
            </a:pPr>
            <a:endParaRPr lang="es-ES" sz="1300" dirty="0">
              <a:solidFill>
                <a:schemeClr val="accent1">
                  <a:lumMod val="75000"/>
                </a:schemeClr>
              </a:solidFill>
            </a:endParaRPr>
          </a:p>
        </p:txBody>
      </p:sp>
      <p:sp>
        <p:nvSpPr>
          <p:cNvPr id="8" name="Subtítulo 2">
            <a:extLst>
              <a:ext uri="{FF2B5EF4-FFF2-40B4-BE49-F238E27FC236}">
                <a16:creationId xmlns:a16="http://schemas.microsoft.com/office/drawing/2014/main" id="{67DFE18A-7D43-4375-AAFB-2833D2361EE1}"/>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9" name="Título 1">
            <a:extLst>
              <a:ext uri="{FF2B5EF4-FFF2-40B4-BE49-F238E27FC236}">
                <a16:creationId xmlns:a16="http://schemas.microsoft.com/office/drawing/2014/main" id="{CFF860F3-4D70-481F-AFA7-9672649813CB}"/>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
        <p:nvSpPr>
          <p:cNvPr id="10" name="CuadroTexto 9">
            <a:extLst>
              <a:ext uri="{FF2B5EF4-FFF2-40B4-BE49-F238E27FC236}">
                <a16:creationId xmlns:a16="http://schemas.microsoft.com/office/drawing/2014/main" id="{0FC4F964-CB8B-4DF0-9797-8C8FF0D73C65}"/>
              </a:ext>
            </a:extLst>
          </p:cNvPr>
          <p:cNvSpPr txBox="1"/>
          <p:nvPr/>
        </p:nvSpPr>
        <p:spPr>
          <a:xfrm>
            <a:off x="3816264" y="170399"/>
            <a:ext cx="7222922" cy="838948"/>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dirty="0"/>
              <a:t>ESTUDIO ECONÓMICO DE LAS GANADERÍAS ANDALUZAS (2)</a:t>
            </a:r>
          </a:p>
          <a:p>
            <a:pPr algn="ctr"/>
            <a:r>
              <a:rPr lang="es-ES" sz="1600" b="0" dirty="0">
                <a:effectLst/>
              </a:rPr>
              <a:t>CÁLCULO DEL COSTE SUFRIDO POR EL CAMPO BRAVO </a:t>
            </a:r>
          </a:p>
        </p:txBody>
      </p:sp>
    </p:spTree>
    <p:extLst>
      <p:ext uri="{BB962C8B-B14F-4D97-AF65-F5344CB8AC3E}">
        <p14:creationId xmlns:p14="http://schemas.microsoft.com/office/powerpoint/2010/main" val="205235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94A1B04-D374-4EEB-834F-D20D908AEE0C}"/>
              </a:ext>
            </a:extLst>
          </p:cNvPr>
          <p:cNvSpPr txBox="1"/>
          <p:nvPr/>
        </p:nvSpPr>
        <p:spPr>
          <a:xfrm>
            <a:off x="3956223" y="271891"/>
            <a:ext cx="7222922" cy="838948"/>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dirty="0">
                <a:effectLst/>
              </a:rPr>
              <a:t>ESTUDIO ECONÓMICO DE LAS GANADERÍAS ANDALUZAS (3)</a:t>
            </a:r>
          </a:p>
          <a:p>
            <a:pPr algn="ctr"/>
            <a:r>
              <a:rPr lang="es-ES" sz="1600" b="0" dirty="0">
                <a:effectLst/>
              </a:rPr>
              <a:t>GESTIÓN DE DATOS  Y ALGORITMOS DE CÁLCULO</a:t>
            </a:r>
          </a:p>
        </p:txBody>
      </p:sp>
      <p:graphicFrame>
        <p:nvGraphicFramePr>
          <p:cNvPr id="4" name="Tabla 3">
            <a:extLst>
              <a:ext uri="{FF2B5EF4-FFF2-40B4-BE49-F238E27FC236}">
                <a16:creationId xmlns:a16="http://schemas.microsoft.com/office/drawing/2014/main" id="{1C3F5139-F71C-4DCD-9405-E6A39724F6D4}"/>
              </a:ext>
            </a:extLst>
          </p:cNvPr>
          <p:cNvGraphicFramePr>
            <a:graphicFrameLocks noGrp="1"/>
          </p:cNvGraphicFramePr>
          <p:nvPr>
            <p:extLst>
              <p:ext uri="{D42A27DB-BD31-4B8C-83A1-F6EECF244321}">
                <p14:modId xmlns:p14="http://schemas.microsoft.com/office/powerpoint/2010/main" val="3545220707"/>
              </p:ext>
            </p:extLst>
          </p:nvPr>
        </p:nvGraphicFramePr>
        <p:xfrm>
          <a:off x="3956223" y="1302550"/>
          <a:ext cx="7315201" cy="4252899"/>
        </p:xfrm>
        <a:graphic>
          <a:graphicData uri="http://schemas.openxmlformats.org/drawingml/2006/table">
            <a:tbl>
              <a:tblPr>
                <a:tableStyleId>{5C22544A-7EE6-4342-B048-85BDC9FD1C3A}</a:tableStyleId>
              </a:tblPr>
              <a:tblGrid>
                <a:gridCol w="1039686">
                  <a:extLst>
                    <a:ext uri="{9D8B030D-6E8A-4147-A177-3AD203B41FA5}">
                      <a16:colId xmlns:a16="http://schemas.microsoft.com/office/drawing/2014/main" val="2887962684"/>
                    </a:ext>
                  </a:extLst>
                </a:gridCol>
                <a:gridCol w="668192">
                  <a:extLst>
                    <a:ext uri="{9D8B030D-6E8A-4147-A177-3AD203B41FA5}">
                      <a16:colId xmlns:a16="http://schemas.microsoft.com/office/drawing/2014/main" val="1224029663"/>
                    </a:ext>
                  </a:extLst>
                </a:gridCol>
                <a:gridCol w="817786">
                  <a:extLst>
                    <a:ext uri="{9D8B030D-6E8A-4147-A177-3AD203B41FA5}">
                      <a16:colId xmlns:a16="http://schemas.microsoft.com/office/drawing/2014/main" val="616669685"/>
                    </a:ext>
                  </a:extLst>
                </a:gridCol>
                <a:gridCol w="947436">
                  <a:extLst>
                    <a:ext uri="{9D8B030D-6E8A-4147-A177-3AD203B41FA5}">
                      <a16:colId xmlns:a16="http://schemas.microsoft.com/office/drawing/2014/main" val="3582781291"/>
                    </a:ext>
                  </a:extLst>
                </a:gridCol>
                <a:gridCol w="827759">
                  <a:extLst>
                    <a:ext uri="{9D8B030D-6E8A-4147-A177-3AD203B41FA5}">
                      <a16:colId xmlns:a16="http://schemas.microsoft.com/office/drawing/2014/main" val="1228107425"/>
                    </a:ext>
                  </a:extLst>
                </a:gridCol>
                <a:gridCol w="857678">
                  <a:extLst>
                    <a:ext uri="{9D8B030D-6E8A-4147-A177-3AD203B41FA5}">
                      <a16:colId xmlns:a16="http://schemas.microsoft.com/office/drawing/2014/main" val="1117278635"/>
                    </a:ext>
                  </a:extLst>
                </a:gridCol>
                <a:gridCol w="608354">
                  <a:extLst>
                    <a:ext uri="{9D8B030D-6E8A-4147-A177-3AD203B41FA5}">
                      <a16:colId xmlns:a16="http://schemas.microsoft.com/office/drawing/2014/main" val="3377414608"/>
                    </a:ext>
                  </a:extLst>
                </a:gridCol>
                <a:gridCol w="680658">
                  <a:extLst>
                    <a:ext uri="{9D8B030D-6E8A-4147-A177-3AD203B41FA5}">
                      <a16:colId xmlns:a16="http://schemas.microsoft.com/office/drawing/2014/main" val="649397854"/>
                    </a:ext>
                  </a:extLst>
                </a:gridCol>
                <a:gridCol w="867652">
                  <a:extLst>
                    <a:ext uri="{9D8B030D-6E8A-4147-A177-3AD203B41FA5}">
                      <a16:colId xmlns:a16="http://schemas.microsoft.com/office/drawing/2014/main" val="477215172"/>
                    </a:ext>
                  </a:extLst>
                </a:gridCol>
              </a:tblGrid>
              <a:tr h="151194">
                <a:tc gridSpan="9">
                  <a:txBody>
                    <a:bodyPr/>
                    <a:lstStyle/>
                    <a:p>
                      <a:pPr algn="ctr" fontAlgn="ctr"/>
                      <a:r>
                        <a:rPr lang="es-ES" sz="900" u="sng" strike="noStrike" dirty="0">
                          <a:solidFill>
                            <a:schemeClr val="accent1">
                              <a:lumMod val="50000"/>
                            </a:schemeClr>
                          </a:solidFill>
                          <a:effectLst/>
                        </a:rPr>
                        <a:t>ANÁLISIS SOBRE DATOS RECIBIDOS </a:t>
                      </a:r>
                      <a:endParaRPr lang="es-ES" sz="900" b="1" i="0" u="sng" strike="noStrike" dirty="0">
                        <a:solidFill>
                          <a:schemeClr val="accent1">
                            <a:lumMod val="50000"/>
                          </a:schemeClr>
                        </a:solidFill>
                        <a:effectLst/>
                        <a:latin typeface="Arial Narrow" panose="020B0606020202030204" pitchFamily="34" charset="0"/>
                      </a:endParaRPr>
                    </a:p>
                  </a:txBody>
                  <a:tcPr marL="7485" marR="7485" marT="748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97063302"/>
                  </a:ext>
                </a:extLst>
              </a:tr>
              <a:tr h="164667">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894647765"/>
                  </a:ext>
                </a:extLst>
              </a:tr>
              <a:tr h="164667">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ctr" fontAlgn="ctr"/>
                      <a:r>
                        <a:rPr lang="es-ES" sz="900" u="none" strike="noStrike" dirty="0">
                          <a:solidFill>
                            <a:schemeClr val="accent1">
                              <a:lumMod val="50000"/>
                            </a:schemeClr>
                          </a:solidFill>
                          <a:effectLst/>
                        </a:rPr>
                        <a:t>Precio / Kg</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ctr"/>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gridSpan="3">
                  <a:txBody>
                    <a:bodyPr/>
                    <a:lstStyle/>
                    <a:p>
                      <a:pPr algn="l" fontAlgn="b"/>
                      <a:r>
                        <a:rPr lang="es-ES" sz="900" u="none" strike="noStrike" dirty="0">
                          <a:solidFill>
                            <a:schemeClr val="accent1">
                              <a:lumMod val="50000"/>
                            </a:schemeClr>
                          </a:solidFill>
                          <a:effectLst/>
                        </a:rPr>
                        <a:t>Costes Personal/Unit SG Conv. / Distanc 15 Km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hMerge="1">
                  <a:txBody>
                    <a:bodyPr/>
                    <a:lstStyle/>
                    <a:p>
                      <a:endParaRPr lang="es-ES"/>
                    </a:p>
                  </a:txBody>
                  <a:tcPr/>
                </a:tc>
                <a:tc hMerge="1">
                  <a:txBody>
                    <a:bodyPr/>
                    <a:lstStyle/>
                    <a:p>
                      <a:endParaRPr lang="es-ES"/>
                    </a:p>
                  </a:txBody>
                  <a:tcPr/>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gridSpan="2">
                  <a:txBody>
                    <a:bodyPr/>
                    <a:lstStyle/>
                    <a:p>
                      <a:pPr algn="l" fontAlgn="b"/>
                      <a:r>
                        <a:rPr lang="es-ES" sz="900" u="none" strike="noStrike" dirty="0">
                          <a:solidFill>
                            <a:schemeClr val="accent1">
                              <a:lumMod val="50000"/>
                            </a:schemeClr>
                          </a:solidFill>
                          <a:effectLst/>
                        </a:rPr>
                        <a:t>Vehículos / Combust /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hMerge="1">
                  <a:txBody>
                    <a:bodyPr/>
                    <a:lstStyle/>
                    <a:p>
                      <a:endParaRPr lang="es-ES"/>
                    </a:p>
                  </a:txBody>
                  <a:tcPr/>
                </a:tc>
                <a:extLst>
                  <a:ext uri="{0D108BD9-81ED-4DB2-BD59-A6C34878D82A}">
                    <a16:rowId xmlns:a16="http://schemas.microsoft.com/office/drawing/2014/main" val="1117266935"/>
                  </a:ext>
                </a:extLst>
              </a:tr>
              <a:tr h="164667">
                <a:tc>
                  <a:txBody>
                    <a:bodyPr/>
                    <a:lstStyle/>
                    <a:p>
                      <a:pPr algn="l" fontAlgn="b"/>
                      <a:r>
                        <a:rPr lang="es-ES" sz="900" u="none" strike="noStrike" dirty="0">
                          <a:solidFill>
                            <a:schemeClr val="accent1">
                              <a:lumMod val="50000"/>
                            </a:schemeClr>
                          </a:solidFill>
                          <a:effectLst/>
                        </a:rPr>
                        <a:t>Pienso Inicio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0.286</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Cte Sal/día (365)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37.48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13,680.20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Tractor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3,600.00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723275364"/>
                  </a:ext>
                </a:extLst>
              </a:tr>
              <a:tr h="164667">
                <a:tc>
                  <a:txBody>
                    <a:bodyPr/>
                    <a:lstStyle/>
                    <a:p>
                      <a:pPr algn="l" fontAlgn="b"/>
                      <a:r>
                        <a:rPr lang="es-ES" sz="900" u="none" strike="noStrike" dirty="0">
                          <a:solidFill>
                            <a:schemeClr val="accent1">
                              <a:lumMod val="50000"/>
                            </a:schemeClr>
                          </a:solidFill>
                          <a:effectLst/>
                        </a:rPr>
                        <a:t>Pienso Mtmto</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0.237</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Pagas+ Vac. (120)</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30.16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3,619.20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Vehículo T.T.</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1,750.00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440410330"/>
                  </a:ext>
                </a:extLst>
              </a:tr>
              <a:tr h="164667">
                <a:tc>
                  <a:txBody>
                    <a:bodyPr/>
                    <a:lstStyle/>
                    <a:p>
                      <a:pPr algn="l" fontAlgn="b"/>
                      <a:r>
                        <a:rPr lang="es-ES" sz="900" u="none" strike="noStrike" dirty="0">
                          <a:solidFill>
                            <a:schemeClr val="accent1">
                              <a:lumMod val="50000"/>
                            </a:schemeClr>
                          </a:solidFill>
                          <a:effectLst/>
                        </a:rPr>
                        <a:t>Pienso Remate</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0.282</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Coste Seg Social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3,805.87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Combustible</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4,928.96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4240846525"/>
                  </a:ext>
                </a:extLst>
              </a:tr>
              <a:tr h="164667">
                <a:tc>
                  <a:txBody>
                    <a:bodyPr/>
                    <a:lstStyle/>
                    <a:p>
                      <a:pPr algn="l" fontAlgn="b"/>
                      <a:r>
                        <a:rPr lang="es-ES" sz="900" u="none" strike="noStrike" dirty="0">
                          <a:solidFill>
                            <a:schemeClr val="accent1">
                              <a:lumMod val="50000"/>
                            </a:schemeClr>
                          </a:solidFill>
                          <a:effectLst/>
                        </a:rPr>
                        <a:t>Paja</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0.07</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21,105.27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10,278.96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3770782929"/>
                  </a:ext>
                </a:extLst>
              </a:tr>
              <a:tr h="164667">
                <a:tc>
                  <a:txBody>
                    <a:bodyPr/>
                    <a:lstStyle/>
                    <a:p>
                      <a:pPr algn="l" fontAlgn="b"/>
                      <a:r>
                        <a:rPr lang="es-ES" sz="900" u="none" strike="noStrike" dirty="0">
                          <a:solidFill>
                            <a:schemeClr val="accent1">
                              <a:lumMod val="50000"/>
                            </a:schemeClr>
                          </a:solidFill>
                          <a:effectLst/>
                        </a:rPr>
                        <a:t>Heno</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0.13</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1286313238"/>
                  </a:ext>
                </a:extLst>
              </a:tr>
              <a:tr h="164667">
                <a:tc>
                  <a:txBody>
                    <a:bodyPr/>
                    <a:lstStyle/>
                    <a:p>
                      <a:pPr algn="l" fontAlgn="b"/>
                      <a:r>
                        <a:rPr lang="es-ES" sz="900" u="none" strike="noStrike" dirty="0">
                          <a:solidFill>
                            <a:schemeClr val="accent1">
                              <a:lumMod val="50000"/>
                            </a:schemeClr>
                          </a:solidFill>
                          <a:effectLst/>
                        </a:rPr>
                        <a:t>Pienso Equino</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0.265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rowSpan="2" gridSpan="2">
                  <a:txBody>
                    <a:bodyPr/>
                    <a:lstStyle/>
                    <a:p>
                      <a:pPr algn="ctr" fontAlgn="b"/>
                      <a:r>
                        <a:rPr lang="es-ES" sz="900" u="none" strike="noStrike" dirty="0">
                          <a:solidFill>
                            <a:schemeClr val="accent1">
                              <a:lumMod val="50000"/>
                            </a:schemeClr>
                          </a:solidFill>
                          <a:effectLst/>
                        </a:rPr>
                        <a:t>% de Partos Viables al Año / Ajustado a Fertilidad Media de Raza</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rowSpan="2" hMerge="1">
                  <a:txBody>
                    <a:bodyPr/>
                    <a:lstStyle/>
                    <a:p>
                      <a:endParaRPr lang="es-ES"/>
                    </a:p>
                  </a:txBody>
                  <a:tcPr/>
                </a:tc>
                <a:tc rowSpan="2">
                  <a:txBody>
                    <a:bodyPr/>
                    <a:lstStyle/>
                    <a:p>
                      <a:pPr algn="ctr" fontAlgn="ctr"/>
                      <a:r>
                        <a:rPr lang="es-ES" sz="900" u="none" strike="noStrike" dirty="0">
                          <a:solidFill>
                            <a:schemeClr val="accent1">
                              <a:lumMod val="50000"/>
                            </a:schemeClr>
                          </a:solidFill>
                          <a:effectLst/>
                        </a:rPr>
                        <a:t>62.51%</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ctr"/>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gridSpan="2">
                  <a:txBody>
                    <a:bodyPr/>
                    <a:lstStyle/>
                    <a:p>
                      <a:pPr algn="l" fontAlgn="b"/>
                      <a:r>
                        <a:rPr lang="es-ES" sz="900" u="none" strike="noStrike" dirty="0">
                          <a:solidFill>
                            <a:schemeClr val="accent1">
                              <a:lumMod val="50000"/>
                            </a:schemeClr>
                          </a:solidFill>
                          <a:effectLst/>
                        </a:rPr>
                        <a:t>Coste Saneamiento/Unit/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hMerge="1">
                  <a:txBody>
                    <a:bodyPr/>
                    <a:lstStyle/>
                    <a:p>
                      <a:endParaRPr lang="es-ES"/>
                    </a:p>
                  </a:txBody>
                  <a:tcPr/>
                </a:tc>
                <a:extLst>
                  <a:ext uri="{0D108BD9-81ED-4DB2-BD59-A6C34878D82A}">
                    <a16:rowId xmlns:a16="http://schemas.microsoft.com/office/drawing/2014/main" val="3574608702"/>
                  </a:ext>
                </a:extLst>
              </a:tr>
              <a:tr h="164667">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Saneamiento</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7.73 €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1921862335"/>
                  </a:ext>
                </a:extLst>
              </a:tr>
              <a:tr h="164667">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099382320"/>
                  </a:ext>
                </a:extLst>
              </a:tr>
              <a:tr h="164667">
                <a:tc>
                  <a:txBody>
                    <a:bodyPr/>
                    <a:lstStyle/>
                    <a:p>
                      <a:pPr algn="l" fontAlgn="b"/>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Nº Animales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Días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P. Inicio €/año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P. Manto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P.Remate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Paja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Heno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P. Equino €/año</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1956370212"/>
                  </a:ext>
                </a:extLst>
              </a:tr>
              <a:tr h="321849">
                <a:tc>
                  <a:txBody>
                    <a:bodyPr/>
                    <a:lstStyle/>
                    <a:p>
                      <a:pPr algn="l" fontAlgn="b"/>
                      <a:r>
                        <a:rPr lang="es-ES" sz="900" u="none" strike="noStrike" dirty="0">
                          <a:solidFill>
                            <a:schemeClr val="accent1">
                              <a:lumMod val="50000"/>
                            </a:schemeClr>
                          </a:solidFill>
                          <a:effectLst/>
                        </a:rPr>
                        <a:t>Vacas- Madre</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134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2,331.38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11,197.00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820.99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8,905.70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6,625.75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646627627"/>
                  </a:ext>
                </a:extLst>
              </a:tr>
              <a:tr h="164667">
                <a:tc>
                  <a:txBody>
                    <a:bodyPr/>
                    <a:lstStyle/>
                    <a:p>
                      <a:pPr algn="l" fontAlgn="b"/>
                      <a:r>
                        <a:rPr lang="es-ES" sz="900" u="none" strike="noStrike" dirty="0">
                          <a:solidFill>
                            <a:schemeClr val="accent1">
                              <a:lumMod val="50000"/>
                            </a:schemeClr>
                          </a:solidFill>
                          <a:effectLst/>
                        </a:rPr>
                        <a:t>Lactantes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84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183</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2,374.74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481.37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981.28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1,053.73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75464561"/>
                  </a:ext>
                </a:extLst>
              </a:tr>
              <a:tr h="164667">
                <a:tc>
                  <a:txBody>
                    <a:bodyPr/>
                    <a:lstStyle/>
                    <a:p>
                      <a:pPr algn="l" fontAlgn="b"/>
                      <a:r>
                        <a:rPr lang="es-ES" sz="900" u="none" strike="noStrike" dirty="0">
                          <a:solidFill>
                            <a:schemeClr val="accent1">
                              <a:lumMod val="50000"/>
                            </a:schemeClr>
                          </a:solidFill>
                          <a:effectLst/>
                        </a:rPr>
                        <a:t>Añojos</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80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182</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695.59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4,250.72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832.84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2,097.13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2,184.47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425599510"/>
                  </a:ext>
                </a:extLst>
              </a:tr>
              <a:tr h="164667">
                <a:tc>
                  <a:txBody>
                    <a:bodyPr/>
                    <a:lstStyle/>
                    <a:p>
                      <a:pPr algn="l" fontAlgn="b"/>
                      <a:r>
                        <a:rPr lang="es-ES" sz="900" u="none" strike="noStrike" dirty="0">
                          <a:solidFill>
                            <a:schemeClr val="accent1">
                              <a:lumMod val="50000"/>
                            </a:schemeClr>
                          </a:solidFill>
                          <a:effectLst/>
                        </a:rPr>
                        <a:t>Erales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521.84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4,922.86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1,824.30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2,324.19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1,570.46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743334782"/>
                  </a:ext>
                </a:extLst>
              </a:tr>
              <a:tr h="164667">
                <a:tc>
                  <a:txBody>
                    <a:bodyPr/>
                    <a:lstStyle/>
                    <a:p>
                      <a:pPr algn="l" fontAlgn="b"/>
                      <a:r>
                        <a:rPr lang="es-ES" sz="900" u="none" strike="noStrike" dirty="0">
                          <a:solidFill>
                            <a:schemeClr val="accent1">
                              <a:lumMod val="50000"/>
                            </a:schemeClr>
                          </a:solidFill>
                          <a:effectLst/>
                        </a:rPr>
                        <a:t>Eralas Tentadero</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375.76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4,258.45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1,157.82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2,296.78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1,572.77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572947325"/>
                  </a:ext>
                </a:extLst>
              </a:tr>
              <a:tr h="164667">
                <a:tc>
                  <a:txBody>
                    <a:bodyPr/>
                    <a:lstStyle/>
                    <a:p>
                      <a:pPr algn="l" fontAlgn="b"/>
                      <a:r>
                        <a:rPr lang="es-ES" sz="900" u="none" strike="noStrike" dirty="0">
                          <a:solidFill>
                            <a:schemeClr val="accent1">
                              <a:lumMod val="50000"/>
                            </a:schemeClr>
                          </a:solidFill>
                          <a:effectLst/>
                        </a:rPr>
                        <a:t>Utreros - Novillos</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22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105.46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3,450.87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3,114.57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1,526.92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761.60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758171103"/>
                  </a:ext>
                </a:extLst>
              </a:tr>
              <a:tr h="164667">
                <a:tc>
                  <a:txBody>
                    <a:bodyPr/>
                    <a:lstStyle/>
                    <a:p>
                      <a:pPr algn="l" fontAlgn="b"/>
                      <a:r>
                        <a:rPr lang="es-ES" sz="900" u="none" strike="noStrike" dirty="0">
                          <a:solidFill>
                            <a:schemeClr val="accent1">
                              <a:lumMod val="50000"/>
                            </a:schemeClr>
                          </a:solidFill>
                          <a:effectLst/>
                        </a:rPr>
                        <a:t>Utreros - Toros</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2,074.70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1,789.57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843.20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430.45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1195652212"/>
                  </a:ext>
                </a:extLst>
              </a:tr>
              <a:tr h="164667">
                <a:tc>
                  <a:txBody>
                    <a:bodyPr/>
                    <a:lstStyle/>
                    <a:p>
                      <a:pPr algn="l" fontAlgn="b"/>
                      <a:r>
                        <a:rPr lang="es-ES" sz="900" u="none" strike="noStrike" dirty="0">
                          <a:solidFill>
                            <a:schemeClr val="accent1">
                              <a:lumMod val="50000"/>
                            </a:schemeClr>
                          </a:solidFill>
                          <a:effectLst/>
                        </a:rPr>
                        <a:t>Cuatreños</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12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2,229.30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3,269.99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926.40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254.17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3668236657"/>
                  </a:ext>
                </a:extLst>
              </a:tr>
              <a:tr h="164667">
                <a:tc>
                  <a:txBody>
                    <a:bodyPr/>
                    <a:lstStyle/>
                    <a:p>
                      <a:pPr algn="l" fontAlgn="b"/>
                      <a:r>
                        <a:rPr lang="es-ES" sz="900" u="none" strike="noStrike" dirty="0">
                          <a:solidFill>
                            <a:schemeClr val="accent1">
                              <a:lumMod val="50000"/>
                            </a:schemeClr>
                          </a:solidFill>
                          <a:effectLst/>
                        </a:rPr>
                        <a:t>Cinqueños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326.86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496.05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155.51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21.47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4112422713"/>
                  </a:ext>
                </a:extLst>
              </a:tr>
              <a:tr h="164667">
                <a:tc>
                  <a:txBody>
                    <a:bodyPr/>
                    <a:lstStyle/>
                    <a:p>
                      <a:pPr algn="l" fontAlgn="b"/>
                      <a:r>
                        <a:rPr lang="es-ES" sz="900" u="none" strike="noStrike" dirty="0">
                          <a:solidFill>
                            <a:schemeClr val="accent1">
                              <a:lumMod val="50000"/>
                            </a:schemeClr>
                          </a:solidFill>
                          <a:effectLst/>
                        </a:rPr>
                        <a:t>Bueyes</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7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1,268.74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562.10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480419331"/>
                  </a:ext>
                </a:extLst>
              </a:tr>
              <a:tr h="157182">
                <a:tc>
                  <a:txBody>
                    <a:bodyPr/>
                    <a:lstStyle/>
                    <a:p>
                      <a:pPr algn="l" fontAlgn="b"/>
                      <a:r>
                        <a:rPr lang="es-ES" sz="900" u="none" strike="noStrike" dirty="0">
                          <a:solidFill>
                            <a:schemeClr val="accent1">
                              <a:lumMod val="50000"/>
                            </a:schemeClr>
                          </a:solidFill>
                          <a:effectLst/>
                        </a:rPr>
                        <a:t>Sementales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1,297.58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383.25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1518615719"/>
                  </a:ext>
                </a:extLst>
              </a:tr>
              <a:tr h="164667">
                <a:tc>
                  <a:txBody>
                    <a:bodyPr/>
                    <a:lstStyle/>
                    <a:p>
                      <a:pPr algn="l" fontAlgn="b"/>
                      <a:r>
                        <a:rPr lang="es-ES" sz="900" u="none" strike="noStrike" dirty="0">
                          <a:solidFill>
                            <a:schemeClr val="accent1">
                              <a:lumMod val="50000"/>
                            </a:schemeClr>
                          </a:solidFill>
                          <a:effectLst/>
                        </a:rPr>
                        <a:t>Caballos</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5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r" fontAlgn="b"/>
                      <a:r>
                        <a:rPr lang="es-ES" sz="900" u="none" strike="noStrike" dirty="0">
                          <a:solidFill>
                            <a:schemeClr val="accent1">
                              <a:lumMod val="50000"/>
                            </a:schemeClr>
                          </a:solidFill>
                          <a:effectLst/>
                        </a:rPr>
                        <a:t>365</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372.30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1,879.23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2536277072"/>
                  </a:ext>
                </a:extLst>
              </a:tr>
              <a:tr h="164667">
                <a:tc gridSpan="3">
                  <a:txBody>
                    <a:bodyPr/>
                    <a:lstStyle/>
                    <a:p>
                      <a:pPr algn="l" fontAlgn="b"/>
                      <a:r>
                        <a:rPr lang="es-ES" sz="900" u="none" strike="noStrike" dirty="0">
                          <a:solidFill>
                            <a:schemeClr val="accent1">
                              <a:lumMod val="50000"/>
                            </a:schemeClr>
                          </a:solidFill>
                          <a:effectLst/>
                        </a:rPr>
                        <a:t>SUBTOTALES </a:t>
                      </a:r>
                      <a:endParaRPr lang="es-ES" sz="900" b="0" i="0" u="none" strike="noStrike" dirty="0">
                        <a:solidFill>
                          <a:schemeClr val="accent1">
                            <a:lumMod val="50000"/>
                          </a:schemeClr>
                        </a:solidFill>
                        <a:effectLst/>
                        <a:latin typeface="Arial Narrow" panose="020B0606020202030204" pitchFamily="34" charset="0"/>
                      </a:endParaRPr>
                    </a:p>
                  </a:txBody>
                  <a:tcPr marL="7485" marR="7485" marT="7485" marB="0" anchor="b"/>
                </a:tc>
                <a:tc hMerge="1">
                  <a:txBody>
                    <a:bodyPr/>
                    <a:lstStyle/>
                    <a:p>
                      <a:endParaRPr lang="es-ES"/>
                    </a:p>
                  </a:txBody>
                  <a:tcPr/>
                </a:tc>
                <a:tc hMerge="1">
                  <a:txBody>
                    <a:bodyPr/>
                    <a:lstStyle/>
                    <a:p>
                      <a:endParaRPr lang="es-ES"/>
                    </a:p>
                  </a:txBody>
                  <a:tcPr/>
                </a:tc>
                <a:tc>
                  <a:txBody>
                    <a:bodyPr/>
                    <a:lstStyle/>
                    <a:p>
                      <a:pPr algn="l" fontAlgn="b"/>
                      <a:r>
                        <a:rPr lang="es-ES" sz="900" u="none" strike="noStrike" dirty="0">
                          <a:solidFill>
                            <a:schemeClr val="accent1">
                              <a:lumMod val="50000"/>
                            </a:schemeClr>
                          </a:solidFill>
                          <a:effectLst/>
                        </a:rPr>
                        <a:t>                6,404.78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35,758.44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13,306.11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21,374.76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14,474.87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tc>
                  <a:txBody>
                    <a:bodyPr/>
                    <a:lstStyle/>
                    <a:p>
                      <a:pPr algn="l" fontAlgn="b"/>
                      <a:r>
                        <a:rPr lang="es-ES" sz="900" u="none" strike="noStrike" dirty="0">
                          <a:solidFill>
                            <a:schemeClr val="accent1">
                              <a:lumMod val="50000"/>
                            </a:schemeClr>
                          </a:solidFill>
                          <a:effectLst/>
                        </a:rPr>
                        <a:t>              1,879.23 </a:t>
                      </a:r>
                      <a:endParaRPr lang="es-ES" sz="900" b="1" i="0" u="none" strike="noStrike" dirty="0">
                        <a:solidFill>
                          <a:schemeClr val="accent1">
                            <a:lumMod val="50000"/>
                          </a:schemeClr>
                        </a:solidFill>
                        <a:effectLst/>
                        <a:latin typeface="Arial Narrow" panose="020B0606020202030204" pitchFamily="34" charset="0"/>
                      </a:endParaRPr>
                    </a:p>
                  </a:txBody>
                  <a:tcPr marL="7485" marR="7485" marT="7485" marB="0" anchor="b"/>
                </a:tc>
                <a:extLst>
                  <a:ext uri="{0D108BD9-81ED-4DB2-BD59-A6C34878D82A}">
                    <a16:rowId xmlns:a16="http://schemas.microsoft.com/office/drawing/2014/main" val="767854043"/>
                  </a:ext>
                </a:extLst>
              </a:tr>
            </a:tbl>
          </a:graphicData>
        </a:graphic>
      </p:graphicFrame>
      <p:sp>
        <p:nvSpPr>
          <p:cNvPr id="10" name="Subtítulo 2">
            <a:extLst>
              <a:ext uri="{FF2B5EF4-FFF2-40B4-BE49-F238E27FC236}">
                <a16:creationId xmlns:a16="http://schemas.microsoft.com/office/drawing/2014/main" id="{C94B14BB-46C2-44C0-8A13-A2F2DF5D883B}"/>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9" name="Título 1">
            <a:extLst>
              <a:ext uri="{FF2B5EF4-FFF2-40B4-BE49-F238E27FC236}">
                <a16:creationId xmlns:a16="http://schemas.microsoft.com/office/drawing/2014/main" id="{400F0C49-543E-4EC8-BCCA-5512724D0299}"/>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
        <p:nvSpPr>
          <p:cNvPr id="11" name="CuadroTexto 10">
            <a:extLst>
              <a:ext uri="{FF2B5EF4-FFF2-40B4-BE49-F238E27FC236}">
                <a16:creationId xmlns:a16="http://schemas.microsoft.com/office/drawing/2014/main" id="{479E9DBA-9F4E-4A1F-A15E-FFD71942D5A6}"/>
              </a:ext>
            </a:extLst>
          </p:cNvPr>
          <p:cNvSpPr txBox="1"/>
          <p:nvPr/>
        </p:nvSpPr>
        <p:spPr>
          <a:xfrm>
            <a:off x="3453900" y="5729743"/>
            <a:ext cx="8407174" cy="416611"/>
          </a:xfrm>
          <a:prstGeom prst="rect">
            <a:avLst/>
          </a:prstGeom>
        </p:spPr>
        <p:txBody>
          <a:bodyPr>
            <a:noAutofit/>
          </a:bodyPr>
          <a:lstStyle>
            <a:defPPr>
              <a:defRPr lang="en-US"/>
            </a:defPPr>
            <a:lvl1pPr indent="0" algn="r" defTabSz="914400">
              <a:lnSpc>
                <a:spcPct val="90000"/>
              </a:lnSpc>
              <a:spcBef>
                <a:spcPts val="1200"/>
              </a:spcBef>
              <a:buClr>
                <a:schemeClr val="accent1"/>
              </a:buClr>
              <a:buFont typeface="Wingdings 2" pitchFamily="18" charset="2"/>
              <a:buNone/>
              <a:defRPr sz="2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pPr algn="l"/>
            <a:r>
              <a:rPr lang="es-ES" sz="1200" dirty="0"/>
              <a:t>Estudio realizado en colaboración con  el Grupo de Investigación PAIDI (Junta de Andalucía): AGR-267 - Economía y gestión de sistemas sostenibles. Departamento de Producción Animal. Universidad de Córdoba.</a:t>
            </a:r>
          </a:p>
        </p:txBody>
      </p:sp>
    </p:spTree>
    <p:extLst>
      <p:ext uri="{BB962C8B-B14F-4D97-AF65-F5344CB8AC3E}">
        <p14:creationId xmlns:p14="http://schemas.microsoft.com/office/powerpoint/2010/main" val="189500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94A1B04-D374-4EEB-834F-D20D908AEE0C}"/>
              </a:ext>
            </a:extLst>
          </p:cNvPr>
          <p:cNvSpPr txBox="1"/>
          <p:nvPr/>
        </p:nvSpPr>
        <p:spPr>
          <a:xfrm>
            <a:off x="3946598" y="331464"/>
            <a:ext cx="7222922" cy="838948"/>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dirty="0">
                <a:effectLst/>
              </a:rPr>
              <a:t>ESTUDIO ECONÓMICO DE LAS GANADERÍAS ANDALUZAS (4)</a:t>
            </a:r>
          </a:p>
          <a:p>
            <a:pPr algn="ctr"/>
            <a:r>
              <a:rPr lang="es-ES" sz="1600" b="0" dirty="0">
                <a:effectLst/>
              </a:rPr>
              <a:t>RESULTADOS DEL ANÁLISIS POR TAMAÑO DE GANADERÍA</a:t>
            </a:r>
          </a:p>
        </p:txBody>
      </p:sp>
      <p:graphicFrame>
        <p:nvGraphicFramePr>
          <p:cNvPr id="13" name="Gráfico 12">
            <a:extLst>
              <a:ext uri="{FF2B5EF4-FFF2-40B4-BE49-F238E27FC236}">
                <a16:creationId xmlns:a16="http://schemas.microsoft.com/office/drawing/2014/main" id="{F36ECBF0-B3E0-4D10-A4F2-ACC17B135D5C}"/>
              </a:ext>
            </a:extLst>
          </p:cNvPr>
          <p:cNvGraphicFramePr>
            <a:graphicFrameLocks/>
          </p:cNvGraphicFramePr>
          <p:nvPr>
            <p:extLst>
              <p:ext uri="{D42A27DB-BD31-4B8C-83A1-F6EECF244321}">
                <p14:modId xmlns:p14="http://schemas.microsoft.com/office/powerpoint/2010/main" val="3472133516"/>
              </p:ext>
            </p:extLst>
          </p:nvPr>
        </p:nvGraphicFramePr>
        <p:xfrm>
          <a:off x="3643708" y="3613972"/>
          <a:ext cx="2487754" cy="1626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a:extLst>
              <a:ext uri="{FF2B5EF4-FFF2-40B4-BE49-F238E27FC236}">
                <a16:creationId xmlns:a16="http://schemas.microsoft.com/office/drawing/2014/main" id="{3A8FD5AD-3C1B-45D7-AE25-7D741C508CFF}"/>
              </a:ext>
            </a:extLst>
          </p:cNvPr>
          <p:cNvGraphicFramePr>
            <a:graphicFrameLocks/>
          </p:cNvGraphicFramePr>
          <p:nvPr>
            <p:extLst>
              <p:ext uri="{D42A27DB-BD31-4B8C-83A1-F6EECF244321}">
                <p14:modId xmlns:p14="http://schemas.microsoft.com/office/powerpoint/2010/main" val="62831190"/>
              </p:ext>
            </p:extLst>
          </p:nvPr>
        </p:nvGraphicFramePr>
        <p:xfrm>
          <a:off x="6407313" y="3613972"/>
          <a:ext cx="2465984" cy="1626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129782C0-F5CC-48C1-8317-08BAFE653D22}"/>
              </a:ext>
            </a:extLst>
          </p:cNvPr>
          <p:cNvGraphicFramePr>
            <a:graphicFrameLocks/>
          </p:cNvGraphicFramePr>
          <p:nvPr>
            <p:extLst>
              <p:ext uri="{D42A27DB-BD31-4B8C-83A1-F6EECF244321}">
                <p14:modId xmlns:p14="http://schemas.microsoft.com/office/powerpoint/2010/main" val="3078403357"/>
              </p:ext>
            </p:extLst>
          </p:nvPr>
        </p:nvGraphicFramePr>
        <p:xfrm>
          <a:off x="9149148" y="3613972"/>
          <a:ext cx="2487754" cy="1634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a 15">
            <a:extLst>
              <a:ext uri="{FF2B5EF4-FFF2-40B4-BE49-F238E27FC236}">
                <a16:creationId xmlns:a16="http://schemas.microsoft.com/office/drawing/2014/main" id="{E0EE9698-A789-4329-BAF6-BF927F460F68}"/>
              </a:ext>
            </a:extLst>
          </p:cNvPr>
          <p:cNvGraphicFramePr>
            <a:graphicFrameLocks noGrp="1"/>
          </p:cNvGraphicFramePr>
          <p:nvPr>
            <p:extLst>
              <p:ext uri="{D42A27DB-BD31-4B8C-83A1-F6EECF244321}">
                <p14:modId xmlns:p14="http://schemas.microsoft.com/office/powerpoint/2010/main" val="4065992661"/>
              </p:ext>
            </p:extLst>
          </p:nvPr>
        </p:nvGraphicFramePr>
        <p:xfrm>
          <a:off x="3643707" y="1418383"/>
          <a:ext cx="7993195" cy="1634487"/>
        </p:xfrm>
        <a:graphic>
          <a:graphicData uri="http://schemas.openxmlformats.org/drawingml/2006/table">
            <a:tbl>
              <a:tblPr>
                <a:tableStyleId>{5C22544A-7EE6-4342-B048-85BDC9FD1C3A}</a:tableStyleId>
              </a:tblPr>
              <a:tblGrid>
                <a:gridCol w="1949205">
                  <a:extLst>
                    <a:ext uri="{9D8B030D-6E8A-4147-A177-3AD203B41FA5}">
                      <a16:colId xmlns:a16="http://schemas.microsoft.com/office/drawing/2014/main" val="3285296306"/>
                    </a:ext>
                  </a:extLst>
                </a:gridCol>
                <a:gridCol w="618218">
                  <a:extLst>
                    <a:ext uri="{9D8B030D-6E8A-4147-A177-3AD203B41FA5}">
                      <a16:colId xmlns:a16="http://schemas.microsoft.com/office/drawing/2014/main" val="424238821"/>
                    </a:ext>
                  </a:extLst>
                </a:gridCol>
                <a:gridCol w="116371">
                  <a:extLst>
                    <a:ext uri="{9D8B030D-6E8A-4147-A177-3AD203B41FA5}">
                      <a16:colId xmlns:a16="http://schemas.microsoft.com/office/drawing/2014/main" val="297649214"/>
                    </a:ext>
                  </a:extLst>
                </a:gridCol>
                <a:gridCol w="1949205">
                  <a:extLst>
                    <a:ext uri="{9D8B030D-6E8A-4147-A177-3AD203B41FA5}">
                      <a16:colId xmlns:a16="http://schemas.microsoft.com/office/drawing/2014/main" val="2982165406"/>
                    </a:ext>
                  </a:extLst>
                </a:gridCol>
                <a:gridCol w="647310">
                  <a:extLst>
                    <a:ext uri="{9D8B030D-6E8A-4147-A177-3AD203B41FA5}">
                      <a16:colId xmlns:a16="http://schemas.microsoft.com/office/drawing/2014/main" val="3400039210"/>
                    </a:ext>
                  </a:extLst>
                </a:gridCol>
                <a:gridCol w="116371">
                  <a:extLst>
                    <a:ext uri="{9D8B030D-6E8A-4147-A177-3AD203B41FA5}">
                      <a16:colId xmlns:a16="http://schemas.microsoft.com/office/drawing/2014/main" val="1853294453"/>
                    </a:ext>
                  </a:extLst>
                </a:gridCol>
                <a:gridCol w="1949205">
                  <a:extLst>
                    <a:ext uri="{9D8B030D-6E8A-4147-A177-3AD203B41FA5}">
                      <a16:colId xmlns:a16="http://schemas.microsoft.com/office/drawing/2014/main" val="1695918651"/>
                    </a:ext>
                  </a:extLst>
                </a:gridCol>
                <a:gridCol w="647310">
                  <a:extLst>
                    <a:ext uri="{9D8B030D-6E8A-4147-A177-3AD203B41FA5}">
                      <a16:colId xmlns:a16="http://schemas.microsoft.com/office/drawing/2014/main" val="910785815"/>
                    </a:ext>
                  </a:extLst>
                </a:gridCol>
              </a:tblGrid>
              <a:tr h="391133">
                <a:tc gridSpan="2">
                  <a:txBody>
                    <a:bodyPr/>
                    <a:lstStyle/>
                    <a:p>
                      <a:pPr algn="ctr" fontAlgn="ctr"/>
                      <a:r>
                        <a:rPr lang="es-ES" sz="1000" b="1" u="sng" strike="noStrike" dirty="0">
                          <a:solidFill>
                            <a:schemeClr val="accent1">
                              <a:lumMod val="50000"/>
                            </a:schemeClr>
                          </a:solidFill>
                          <a:effectLst/>
                        </a:rPr>
                        <a:t> Ganaderías de menos de 90 Madres </a:t>
                      </a:r>
                      <a:endParaRPr lang="es-ES" sz="1000" b="1" i="0" u="sng" strike="noStrike" dirty="0">
                        <a:solidFill>
                          <a:schemeClr val="accent1">
                            <a:lumMod val="50000"/>
                          </a:schemeClr>
                        </a:solidFill>
                        <a:effectLst/>
                        <a:latin typeface="Calibri" panose="020F0502020204030204" pitchFamily="34" charset="0"/>
                      </a:endParaRPr>
                    </a:p>
                  </a:txBody>
                  <a:tcPr marL="6650" marR="6650" marT="6650" marB="0" anchor="ctr"/>
                </a:tc>
                <a:tc hMerge="1">
                  <a:txBody>
                    <a:bodyPr/>
                    <a:lstStyle/>
                    <a:p>
                      <a:endParaRPr lang="es-ES"/>
                    </a:p>
                  </a:txBody>
                  <a:tcPr/>
                </a:tc>
                <a:tc>
                  <a:txBody>
                    <a:bodyPr/>
                    <a:lstStyle/>
                    <a:p>
                      <a:pPr algn="l" fontAlgn="ctr"/>
                      <a:endParaRPr lang="es-ES" sz="1000" b="1" i="0" u="none" strike="noStrike" dirty="0">
                        <a:solidFill>
                          <a:schemeClr val="accent1">
                            <a:lumMod val="50000"/>
                          </a:schemeClr>
                        </a:solidFill>
                        <a:effectLst/>
                        <a:latin typeface="Calibri" panose="020F0502020204030204" pitchFamily="34" charset="0"/>
                      </a:endParaRPr>
                    </a:p>
                  </a:txBody>
                  <a:tcPr marL="6650" marR="6650" marT="6650" marB="0" anchor="ctr"/>
                </a:tc>
                <a:tc gridSpan="2">
                  <a:txBody>
                    <a:bodyPr/>
                    <a:lstStyle/>
                    <a:p>
                      <a:pPr algn="ctr" fontAlgn="ctr"/>
                      <a:r>
                        <a:rPr lang="es-ES" sz="1000" b="1" u="sng" strike="noStrike" dirty="0">
                          <a:solidFill>
                            <a:schemeClr val="accent1">
                              <a:lumMod val="50000"/>
                            </a:schemeClr>
                          </a:solidFill>
                          <a:effectLst/>
                        </a:rPr>
                        <a:t>Ganaderías entre 90 y  140 Madres </a:t>
                      </a:r>
                      <a:endParaRPr lang="es-ES" sz="1000" b="1" i="0" u="sng" strike="noStrike" dirty="0">
                        <a:solidFill>
                          <a:schemeClr val="accent1">
                            <a:lumMod val="50000"/>
                          </a:schemeClr>
                        </a:solidFill>
                        <a:effectLst/>
                        <a:latin typeface="Calibri" panose="020F0502020204030204" pitchFamily="34" charset="0"/>
                      </a:endParaRPr>
                    </a:p>
                  </a:txBody>
                  <a:tcPr marL="6650" marR="6650" marT="6650" marB="0" anchor="ctr"/>
                </a:tc>
                <a:tc hMerge="1">
                  <a:txBody>
                    <a:bodyPr/>
                    <a:lstStyle/>
                    <a:p>
                      <a:endParaRPr lang="es-ES"/>
                    </a:p>
                  </a:txBody>
                  <a:tcPr/>
                </a:tc>
                <a:tc>
                  <a:txBody>
                    <a:bodyPr/>
                    <a:lstStyle/>
                    <a:p>
                      <a:pPr algn="l" fontAlgn="ctr"/>
                      <a:endParaRPr lang="es-ES" sz="1000" b="1" i="0" u="none" strike="noStrike" dirty="0">
                        <a:solidFill>
                          <a:schemeClr val="accent1">
                            <a:lumMod val="50000"/>
                          </a:schemeClr>
                        </a:solidFill>
                        <a:effectLst/>
                        <a:latin typeface="Calibri" panose="020F0502020204030204" pitchFamily="34" charset="0"/>
                      </a:endParaRPr>
                    </a:p>
                  </a:txBody>
                  <a:tcPr marL="6650" marR="6650" marT="6650" marB="0" anchor="ctr"/>
                </a:tc>
                <a:tc gridSpan="2">
                  <a:txBody>
                    <a:bodyPr/>
                    <a:lstStyle/>
                    <a:p>
                      <a:pPr algn="ctr" fontAlgn="ctr"/>
                      <a:r>
                        <a:rPr lang="es-ES" sz="1000" b="1" u="sng" strike="noStrike" dirty="0">
                          <a:solidFill>
                            <a:schemeClr val="accent1">
                              <a:lumMod val="50000"/>
                            </a:schemeClr>
                          </a:solidFill>
                          <a:effectLst/>
                        </a:rPr>
                        <a:t>Ganaderías de mas de 140 Madres </a:t>
                      </a:r>
                      <a:endParaRPr lang="es-ES" sz="1000" b="1" i="0" u="sng" strike="noStrike" dirty="0">
                        <a:solidFill>
                          <a:schemeClr val="accent1">
                            <a:lumMod val="50000"/>
                          </a:schemeClr>
                        </a:solidFill>
                        <a:effectLst/>
                        <a:latin typeface="Calibri" panose="020F0502020204030204" pitchFamily="34" charset="0"/>
                      </a:endParaRPr>
                    </a:p>
                  </a:txBody>
                  <a:tcPr marL="6650" marR="6650" marT="6650" marB="0" anchor="ctr"/>
                </a:tc>
                <a:tc hMerge="1">
                  <a:txBody>
                    <a:bodyPr/>
                    <a:lstStyle/>
                    <a:p>
                      <a:endParaRPr lang="es-ES"/>
                    </a:p>
                  </a:txBody>
                  <a:tcPr/>
                </a:tc>
                <a:extLst>
                  <a:ext uri="{0D108BD9-81ED-4DB2-BD59-A6C34878D82A}">
                    <a16:rowId xmlns:a16="http://schemas.microsoft.com/office/drawing/2014/main" val="3417759952"/>
                  </a:ext>
                </a:extLst>
              </a:tr>
              <a:tr h="149342">
                <a:tc>
                  <a:txBody>
                    <a:bodyPr/>
                    <a:lstStyle/>
                    <a:p>
                      <a:pPr algn="l" fontAlgn="ctr"/>
                      <a:r>
                        <a:rPr lang="es-ES" sz="800" u="none" strike="noStrike" dirty="0">
                          <a:solidFill>
                            <a:schemeClr val="accent1">
                              <a:lumMod val="50000"/>
                            </a:schemeClr>
                          </a:solidFill>
                          <a:effectLst/>
                        </a:rPr>
                        <a:t>Numero Medio  Madres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58.50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Numero Medio  Madres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120.13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Numero Medio  Madres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208.33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extLst>
                  <a:ext uri="{0D108BD9-81ED-4DB2-BD59-A6C34878D82A}">
                    <a16:rowId xmlns:a16="http://schemas.microsoft.com/office/drawing/2014/main" val="1621232782"/>
                  </a:ext>
                </a:extLst>
              </a:tr>
              <a:tr h="153786">
                <a:tc>
                  <a:txBody>
                    <a:bodyPr/>
                    <a:lstStyle/>
                    <a:p>
                      <a:pPr algn="l" fontAlgn="ctr"/>
                      <a:r>
                        <a:rPr lang="es-ES" sz="900" b="1" u="none" strike="noStrike" dirty="0">
                          <a:solidFill>
                            <a:schemeClr val="accent1">
                              <a:lumMod val="50000"/>
                            </a:schemeClr>
                          </a:solidFill>
                          <a:effectLst/>
                        </a:rPr>
                        <a:t> Cte. Total / Vaca  </a:t>
                      </a: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900" b="1" u="none" strike="noStrike" dirty="0">
                          <a:solidFill>
                            <a:schemeClr val="accent1">
                              <a:lumMod val="50000"/>
                            </a:schemeClr>
                          </a:solidFill>
                          <a:effectLst/>
                        </a:rPr>
                        <a:t>  1,420.79 € </a:t>
                      </a: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900" b="1" u="none" strike="noStrike" dirty="0">
                          <a:solidFill>
                            <a:schemeClr val="accent1">
                              <a:lumMod val="50000"/>
                            </a:schemeClr>
                          </a:solidFill>
                          <a:effectLst/>
                        </a:rPr>
                        <a:t> Cte. Total / Vaca  </a:t>
                      </a: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900" b="1" u="none" strike="noStrike" dirty="0">
                          <a:solidFill>
                            <a:schemeClr val="accent1">
                              <a:lumMod val="50000"/>
                            </a:schemeClr>
                          </a:solidFill>
                          <a:effectLst/>
                        </a:rPr>
                        <a:t>   1,267.95 € </a:t>
                      </a: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900" b="1" u="none" strike="noStrike" dirty="0">
                          <a:solidFill>
                            <a:schemeClr val="accent1">
                              <a:lumMod val="50000"/>
                            </a:schemeClr>
                          </a:solidFill>
                          <a:effectLst/>
                        </a:rPr>
                        <a:t> Cte. Total / Vaca  </a:t>
                      </a: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900" b="1" u="none" strike="noStrike" dirty="0">
                          <a:solidFill>
                            <a:schemeClr val="accent1">
                              <a:lumMod val="50000"/>
                            </a:schemeClr>
                          </a:solidFill>
                          <a:effectLst/>
                        </a:rPr>
                        <a:t>   1,331.36 € </a:t>
                      </a:r>
                      <a:endParaRPr lang="es-ES" sz="900" b="1" i="0" u="none" strike="noStrike" dirty="0">
                        <a:solidFill>
                          <a:schemeClr val="accent1">
                            <a:lumMod val="50000"/>
                          </a:schemeClr>
                        </a:solidFill>
                        <a:effectLst/>
                        <a:latin typeface="Calibri" panose="020F0502020204030204" pitchFamily="34" charset="0"/>
                      </a:endParaRPr>
                    </a:p>
                  </a:txBody>
                  <a:tcPr marL="6650" marR="6650" marT="6650" marB="0" anchor="ctr"/>
                </a:tc>
                <a:extLst>
                  <a:ext uri="{0D108BD9-81ED-4DB2-BD59-A6C34878D82A}">
                    <a16:rowId xmlns:a16="http://schemas.microsoft.com/office/drawing/2014/main" val="1995140293"/>
                  </a:ext>
                </a:extLst>
              </a:tr>
              <a:tr h="284460">
                <a:tc gridSpan="2">
                  <a:txBody>
                    <a:bodyPr/>
                    <a:lstStyle/>
                    <a:p>
                      <a:pPr algn="ctr" fontAlgn="ctr"/>
                      <a:r>
                        <a:rPr lang="es-ES" sz="800" u="sng" strike="noStrike" dirty="0">
                          <a:solidFill>
                            <a:schemeClr val="accent1">
                              <a:lumMod val="50000"/>
                            </a:schemeClr>
                          </a:solidFill>
                          <a:effectLst/>
                        </a:rPr>
                        <a:t>  Costes  por Vaca-madre </a:t>
                      </a:r>
                      <a:endParaRPr lang="es-ES" sz="800" b="1" i="0" u="sng" strike="noStrike" dirty="0">
                        <a:solidFill>
                          <a:schemeClr val="accent1">
                            <a:lumMod val="50000"/>
                          </a:schemeClr>
                        </a:solidFill>
                        <a:effectLst/>
                        <a:latin typeface="Calibri" panose="020F0502020204030204" pitchFamily="34" charset="0"/>
                      </a:endParaRPr>
                    </a:p>
                  </a:txBody>
                  <a:tcPr marL="6650" marR="6650" marT="6650" marB="0" anchor="ctr"/>
                </a:tc>
                <a:tc hMerge="1">
                  <a:txBody>
                    <a:bodyPr/>
                    <a:lstStyle/>
                    <a:p>
                      <a:endParaRPr lang="es-ES"/>
                    </a:p>
                  </a:txBody>
                  <a:tcP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gridSpan="2">
                  <a:txBody>
                    <a:bodyPr/>
                    <a:lstStyle/>
                    <a:p>
                      <a:pPr algn="ctr" fontAlgn="ctr"/>
                      <a:r>
                        <a:rPr lang="es-ES" sz="800" u="sng" strike="noStrike" dirty="0">
                          <a:solidFill>
                            <a:schemeClr val="accent1">
                              <a:lumMod val="50000"/>
                            </a:schemeClr>
                          </a:solidFill>
                          <a:effectLst/>
                        </a:rPr>
                        <a:t>  Costes  por Vaca-madre </a:t>
                      </a:r>
                      <a:endParaRPr lang="es-ES" sz="800" b="1" i="0" u="sng" strike="noStrike" dirty="0">
                        <a:solidFill>
                          <a:schemeClr val="accent1">
                            <a:lumMod val="50000"/>
                          </a:schemeClr>
                        </a:solidFill>
                        <a:effectLst/>
                        <a:latin typeface="Calibri" panose="020F0502020204030204" pitchFamily="34" charset="0"/>
                      </a:endParaRPr>
                    </a:p>
                  </a:txBody>
                  <a:tcPr marL="6650" marR="6650" marT="6650" marB="0" anchor="ctr"/>
                </a:tc>
                <a:tc hMerge="1">
                  <a:txBody>
                    <a:bodyPr/>
                    <a:lstStyle/>
                    <a:p>
                      <a:endParaRPr lang="es-ES"/>
                    </a:p>
                  </a:txBody>
                  <a:tcP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gridSpan="2">
                  <a:txBody>
                    <a:bodyPr/>
                    <a:lstStyle/>
                    <a:p>
                      <a:pPr algn="ctr" fontAlgn="ctr"/>
                      <a:r>
                        <a:rPr lang="es-ES" sz="800" u="sng" strike="noStrike" dirty="0">
                          <a:solidFill>
                            <a:schemeClr val="accent1">
                              <a:lumMod val="50000"/>
                            </a:schemeClr>
                          </a:solidFill>
                          <a:effectLst/>
                        </a:rPr>
                        <a:t>  Costes  por Vaca-madre </a:t>
                      </a:r>
                      <a:endParaRPr lang="es-ES" sz="800" b="1" i="0" u="sng" strike="noStrike" dirty="0">
                        <a:solidFill>
                          <a:schemeClr val="accent1">
                            <a:lumMod val="50000"/>
                          </a:schemeClr>
                        </a:solidFill>
                        <a:effectLst/>
                        <a:latin typeface="Calibri" panose="020F0502020204030204" pitchFamily="34" charset="0"/>
                      </a:endParaRPr>
                    </a:p>
                  </a:txBody>
                  <a:tcPr marL="6650" marR="6650" marT="6650" marB="0" anchor="ctr"/>
                </a:tc>
                <a:tc hMerge="1">
                  <a:txBody>
                    <a:bodyPr/>
                    <a:lstStyle/>
                    <a:p>
                      <a:endParaRPr lang="es-ES"/>
                    </a:p>
                  </a:txBody>
                  <a:tcPr/>
                </a:tc>
                <a:extLst>
                  <a:ext uri="{0D108BD9-81ED-4DB2-BD59-A6C34878D82A}">
                    <a16:rowId xmlns:a16="http://schemas.microsoft.com/office/drawing/2014/main" val="3315092547"/>
                  </a:ext>
                </a:extLst>
              </a:tr>
              <a:tr h="149342">
                <a:tc>
                  <a:txBody>
                    <a:bodyPr/>
                    <a:lstStyle/>
                    <a:p>
                      <a:pPr algn="l" fontAlgn="ctr"/>
                      <a:r>
                        <a:rPr lang="es-ES" sz="800" u="none" strike="noStrike" dirty="0">
                          <a:solidFill>
                            <a:schemeClr val="accent1">
                              <a:lumMod val="50000"/>
                            </a:schemeClr>
                          </a:solidFill>
                          <a:effectLst/>
                        </a:rPr>
                        <a:t>Coste Alimentación/Madre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630.87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Coste Alimentación/Madre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723.60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Coste Alimentación/Madre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813.70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extLst>
                  <a:ext uri="{0D108BD9-81ED-4DB2-BD59-A6C34878D82A}">
                    <a16:rowId xmlns:a16="http://schemas.microsoft.com/office/drawing/2014/main" val="4216334264"/>
                  </a:ext>
                </a:extLst>
              </a:tr>
              <a:tr h="200629">
                <a:tc>
                  <a:txBody>
                    <a:bodyPr/>
                    <a:lstStyle/>
                    <a:p>
                      <a:pPr algn="l" fontAlgn="ctr"/>
                      <a:r>
                        <a:rPr lang="es-ES" sz="800" u="none" strike="noStrike" dirty="0">
                          <a:solidFill>
                            <a:schemeClr val="accent1">
                              <a:lumMod val="50000"/>
                            </a:schemeClr>
                          </a:solidFill>
                          <a:effectLst/>
                        </a:rPr>
                        <a:t>Coste Saneamiento/Madre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22.24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Coste Saneamiento/Madre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21.94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Coste Saneamiento/Madre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20.63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extLst>
                  <a:ext uri="{0D108BD9-81ED-4DB2-BD59-A6C34878D82A}">
                    <a16:rowId xmlns:a16="http://schemas.microsoft.com/office/drawing/2014/main" val="379179394"/>
                  </a:ext>
                </a:extLst>
              </a:tr>
              <a:tr h="149342">
                <a:tc>
                  <a:txBody>
                    <a:bodyPr/>
                    <a:lstStyle/>
                    <a:p>
                      <a:pPr algn="l" fontAlgn="ctr"/>
                      <a:r>
                        <a:rPr lang="es-ES" sz="800" u="none" strike="noStrike" dirty="0">
                          <a:solidFill>
                            <a:schemeClr val="accent1">
                              <a:lumMod val="50000"/>
                            </a:schemeClr>
                          </a:solidFill>
                          <a:effectLst/>
                        </a:rPr>
                        <a:t>Coste Personal/Madre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706.36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Coste Personal/Madre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450.26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Coste Personal/Madre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426.83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extLst>
                  <a:ext uri="{0D108BD9-81ED-4DB2-BD59-A6C34878D82A}">
                    <a16:rowId xmlns:a16="http://schemas.microsoft.com/office/drawing/2014/main" val="408683062"/>
                  </a:ext>
                </a:extLst>
              </a:tr>
              <a:tr h="156453">
                <a:tc>
                  <a:txBody>
                    <a:bodyPr/>
                    <a:lstStyle/>
                    <a:p>
                      <a:pPr algn="l" fontAlgn="ctr"/>
                      <a:r>
                        <a:rPr lang="es-ES" sz="800" u="none" strike="noStrike" dirty="0">
                          <a:solidFill>
                            <a:schemeClr val="accent1">
                              <a:lumMod val="50000"/>
                            </a:schemeClr>
                          </a:solidFill>
                          <a:effectLst/>
                        </a:rPr>
                        <a:t>Otros Coste Directos/Madre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61.33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Otros Coste Directos/Madre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72.14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Otros Coste Directos/Madre</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tc>
                  <a:txBody>
                    <a:bodyPr/>
                    <a:lstStyle/>
                    <a:p>
                      <a:pPr algn="l" fontAlgn="ctr"/>
                      <a:r>
                        <a:rPr lang="es-ES" sz="800" u="none" strike="noStrike" dirty="0">
                          <a:solidFill>
                            <a:schemeClr val="accent1">
                              <a:lumMod val="50000"/>
                            </a:schemeClr>
                          </a:solidFill>
                          <a:effectLst/>
                        </a:rPr>
                        <a:t>           70.21 </a:t>
                      </a:r>
                      <a:endParaRPr lang="es-ES" sz="800" b="0" i="0" u="none" strike="noStrike" dirty="0">
                        <a:solidFill>
                          <a:schemeClr val="accent1">
                            <a:lumMod val="50000"/>
                          </a:schemeClr>
                        </a:solidFill>
                        <a:effectLst/>
                        <a:latin typeface="Calibri" panose="020F0502020204030204" pitchFamily="34" charset="0"/>
                      </a:endParaRPr>
                    </a:p>
                  </a:txBody>
                  <a:tcPr marL="6650" marR="6650" marT="6650" marB="0" anchor="ctr"/>
                </a:tc>
                <a:extLst>
                  <a:ext uri="{0D108BD9-81ED-4DB2-BD59-A6C34878D82A}">
                    <a16:rowId xmlns:a16="http://schemas.microsoft.com/office/drawing/2014/main" val="2266872026"/>
                  </a:ext>
                </a:extLst>
              </a:tr>
            </a:tbl>
          </a:graphicData>
        </a:graphic>
      </p:graphicFrame>
      <p:sp>
        <p:nvSpPr>
          <p:cNvPr id="9" name="Subtítulo 2">
            <a:extLst>
              <a:ext uri="{FF2B5EF4-FFF2-40B4-BE49-F238E27FC236}">
                <a16:creationId xmlns:a16="http://schemas.microsoft.com/office/drawing/2014/main" id="{80F13F65-07D8-47F5-A08E-8A102FDEFA03}"/>
              </a:ext>
            </a:extLst>
          </p:cNvPr>
          <p:cNvSpPr txBox="1">
            <a:spLocks/>
          </p:cNvSpPr>
          <p:nvPr/>
        </p:nvSpPr>
        <p:spPr>
          <a:xfrm>
            <a:off x="0" y="6543413"/>
            <a:ext cx="4186989" cy="31458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ES" sz="1600" dirty="0">
                <a:solidFill>
                  <a:schemeClr val="accent1">
                    <a:lumMod val="75000"/>
                  </a:schemeClr>
                </a:solidFill>
              </a:rPr>
              <a:t>Plataforma Toro Bravo Andaluz -  Febrero  2021</a:t>
            </a:r>
          </a:p>
        </p:txBody>
      </p:sp>
      <p:sp>
        <p:nvSpPr>
          <p:cNvPr id="10" name="CuadroTexto 9">
            <a:extLst>
              <a:ext uri="{FF2B5EF4-FFF2-40B4-BE49-F238E27FC236}">
                <a16:creationId xmlns:a16="http://schemas.microsoft.com/office/drawing/2014/main" id="{592B6E96-AB00-433B-B48F-3A58990CEA92}"/>
              </a:ext>
            </a:extLst>
          </p:cNvPr>
          <p:cNvSpPr txBox="1"/>
          <p:nvPr/>
        </p:nvSpPr>
        <p:spPr>
          <a:xfrm>
            <a:off x="3453900" y="5729743"/>
            <a:ext cx="8407174" cy="416611"/>
          </a:xfrm>
          <a:prstGeom prst="rect">
            <a:avLst/>
          </a:prstGeom>
        </p:spPr>
        <p:txBody>
          <a:bodyPr>
            <a:noAutofit/>
          </a:bodyPr>
          <a:lstStyle>
            <a:defPPr>
              <a:defRPr lang="en-US"/>
            </a:defPPr>
            <a:lvl1pPr indent="0" algn="r" defTabSz="914400">
              <a:lnSpc>
                <a:spcPct val="90000"/>
              </a:lnSpc>
              <a:spcBef>
                <a:spcPts val="1200"/>
              </a:spcBef>
              <a:buClr>
                <a:schemeClr val="accent1"/>
              </a:buClr>
              <a:buFont typeface="Wingdings 2" pitchFamily="18" charset="2"/>
              <a:buNone/>
              <a:defRPr sz="2000">
                <a:solidFill>
                  <a:schemeClr val="accent1">
                    <a:lumMod val="7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75000"/>
                    <a:lumOff val="2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75000"/>
                    <a:lumOff val="2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75000"/>
                    <a:lumOff val="25000"/>
                  </a:schemeClr>
                </a:solidFill>
              </a:defRPr>
            </a:lvl9pPr>
          </a:lstStyle>
          <a:p>
            <a:pPr algn="l"/>
            <a:r>
              <a:rPr lang="es-ES" sz="1200" dirty="0"/>
              <a:t>Estudio realizado en colaboración con  el Grupo de Investigación PAIDI (Junta de Andalucía): AGR-267 - Economía y gestión de sistemas sostenibles. Departamento de Producción Animal. Universidad de Córdoba.</a:t>
            </a:r>
          </a:p>
        </p:txBody>
      </p:sp>
      <p:sp>
        <p:nvSpPr>
          <p:cNvPr id="11" name="Título 1">
            <a:extLst>
              <a:ext uri="{FF2B5EF4-FFF2-40B4-BE49-F238E27FC236}">
                <a16:creationId xmlns:a16="http://schemas.microsoft.com/office/drawing/2014/main" id="{D535B4E7-4544-49D7-8F15-0113B0341528}"/>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Tree>
    <p:extLst>
      <p:ext uri="{BB962C8B-B14F-4D97-AF65-F5344CB8AC3E}">
        <p14:creationId xmlns:p14="http://schemas.microsoft.com/office/powerpoint/2010/main" val="50920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B5F6E972-19A6-437D-A812-2652AE2B3AE8}"/>
              </a:ext>
            </a:extLst>
          </p:cNvPr>
          <p:cNvGraphicFramePr>
            <a:graphicFrameLocks noGrp="1"/>
          </p:cNvGraphicFramePr>
          <p:nvPr>
            <p:extLst>
              <p:ext uri="{D42A27DB-BD31-4B8C-83A1-F6EECF244321}">
                <p14:modId xmlns:p14="http://schemas.microsoft.com/office/powerpoint/2010/main" val="614982299"/>
              </p:ext>
            </p:extLst>
          </p:nvPr>
        </p:nvGraphicFramePr>
        <p:xfrm>
          <a:off x="4005649" y="1226077"/>
          <a:ext cx="3302000" cy="1605915"/>
        </p:xfrm>
        <a:graphic>
          <a:graphicData uri="http://schemas.openxmlformats.org/drawingml/2006/table">
            <a:tbl>
              <a:tblPr>
                <a:tableStyleId>{5C22544A-7EE6-4342-B048-85BDC9FD1C3A}</a:tableStyleId>
              </a:tblPr>
              <a:tblGrid>
                <a:gridCol w="2299948">
                  <a:extLst>
                    <a:ext uri="{9D8B030D-6E8A-4147-A177-3AD203B41FA5}">
                      <a16:colId xmlns:a16="http://schemas.microsoft.com/office/drawing/2014/main" val="3087010396"/>
                    </a:ext>
                  </a:extLst>
                </a:gridCol>
                <a:gridCol w="1002052">
                  <a:extLst>
                    <a:ext uri="{9D8B030D-6E8A-4147-A177-3AD203B41FA5}">
                      <a16:colId xmlns:a16="http://schemas.microsoft.com/office/drawing/2014/main" val="2689165510"/>
                    </a:ext>
                  </a:extLst>
                </a:gridCol>
              </a:tblGrid>
              <a:tr h="0">
                <a:tc gridSpan="2">
                  <a:txBody>
                    <a:bodyPr/>
                    <a:lstStyle/>
                    <a:p>
                      <a:pPr algn="ctr" fontAlgn="ctr"/>
                      <a:r>
                        <a:rPr lang="es-ES" sz="1200" u="sng" strike="noStrike" dirty="0">
                          <a:solidFill>
                            <a:schemeClr val="accent1">
                              <a:lumMod val="50000"/>
                            </a:schemeClr>
                          </a:solidFill>
                          <a:effectLst/>
                        </a:rPr>
                        <a:t>Ganadería Media  de Reses de Lidia</a:t>
                      </a:r>
                      <a:endParaRPr lang="es-ES" sz="1200" b="1" i="0" u="sng" strike="noStrike" dirty="0">
                        <a:solidFill>
                          <a:schemeClr val="accent1">
                            <a:lumMod val="50000"/>
                          </a:schemeClr>
                        </a:solidFill>
                        <a:effectLst/>
                        <a:latin typeface="Calibri" panose="020F0502020204030204" pitchFamily="34" charset="0"/>
                      </a:endParaRPr>
                    </a:p>
                  </a:txBody>
                  <a:tcPr marL="9525" marR="9525" marT="9525" marB="0" anchor="ctr"/>
                </a:tc>
                <a:tc hMerge="1">
                  <a:txBody>
                    <a:bodyPr/>
                    <a:lstStyle/>
                    <a:p>
                      <a:endParaRPr lang="es-ES"/>
                    </a:p>
                  </a:txBody>
                  <a:tcPr/>
                </a:tc>
                <a:extLst>
                  <a:ext uri="{0D108BD9-81ED-4DB2-BD59-A6C34878D82A}">
                    <a16:rowId xmlns:a16="http://schemas.microsoft.com/office/drawing/2014/main" val="1836371623"/>
                  </a:ext>
                </a:extLst>
              </a:tr>
              <a:tr h="220595">
                <a:tc>
                  <a:txBody>
                    <a:bodyPr/>
                    <a:lstStyle/>
                    <a:p>
                      <a:pPr algn="l" fontAlgn="ctr"/>
                      <a:r>
                        <a:rPr lang="es-ES" sz="1400" b="1" u="none" strike="noStrike" dirty="0">
                          <a:solidFill>
                            <a:schemeClr val="accent1">
                              <a:lumMod val="50000"/>
                            </a:schemeClr>
                          </a:solidFill>
                          <a:effectLst/>
                        </a:rPr>
                        <a:t> Cte. Total / Vaca  </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ctr"/>
                      <a:r>
                        <a:rPr lang="es-ES" sz="1400" b="1" u="none" strike="noStrike" dirty="0">
                          <a:solidFill>
                            <a:schemeClr val="accent1">
                              <a:lumMod val="50000"/>
                            </a:schemeClr>
                          </a:solidFill>
                          <a:effectLst/>
                        </a:rPr>
                        <a:t>  1,334.26 € </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09204626"/>
                  </a:ext>
                </a:extLst>
              </a:tr>
              <a:tr h="381000">
                <a:tc gridSpan="2">
                  <a:txBody>
                    <a:bodyPr/>
                    <a:lstStyle/>
                    <a:p>
                      <a:pPr algn="ctr" fontAlgn="ctr"/>
                      <a:r>
                        <a:rPr lang="es-ES" sz="1200" u="sng" strike="noStrike" dirty="0">
                          <a:solidFill>
                            <a:schemeClr val="accent1">
                              <a:lumMod val="50000"/>
                            </a:schemeClr>
                          </a:solidFill>
                          <a:effectLst/>
                        </a:rPr>
                        <a:t>   Reparto por Conceptos del  Costes Medio por Vaca-madre  </a:t>
                      </a:r>
                      <a:endParaRPr lang="es-ES" sz="1200" b="1" i="0" u="sng" strike="noStrike" dirty="0">
                        <a:solidFill>
                          <a:schemeClr val="accent1">
                            <a:lumMod val="50000"/>
                          </a:schemeClr>
                        </a:solidFill>
                        <a:effectLst/>
                        <a:latin typeface="Calibri" panose="020F0502020204030204" pitchFamily="34" charset="0"/>
                      </a:endParaRPr>
                    </a:p>
                  </a:txBody>
                  <a:tcPr marL="9525" marR="9525" marT="9525" marB="0" anchor="ctr"/>
                </a:tc>
                <a:tc hMerge="1">
                  <a:txBody>
                    <a:bodyPr/>
                    <a:lstStyle/>
                    <a:p>
                      <a:endParaRPr lang="es-ES"/>
                    </a:p>
                  </a:txBody>
                  <a:tcPr/>
                </a:tc>
                <a:extLst>
                  <a:ext uri="{0D108BD9-81ED-4DB2-BD59-A6C34878D82A}">
                    <a16:rowId xmlns:a16="http://schemas.microsoft.com/office/drawing/2014/main" val="1139310006"/>
                  </a:ext>
                </a:extLst>
              </a:tr>
              <a:tr h="200025">
                <a:tc>
                  <a:txBody>
                    <a:bodyPr/>
                    <a:lstStyle/>
                    <a:p>
                      <a:pPr algn="l" fontAlgn="ctr"/>
                      <a:r>
                        <a:rPr lang="es-ES" sz="1200" u="none" strike="noStrike" dirty="0">
                          <a:solidFill>
                            <a:schemeClr val="accent1">
                              <a:lumMod val="50000"/>
                            </a:schemeClr>
                          </a:solidFill>
                          <a:effectLst/>
                        </a:rPr>
                        <a:t> Coste Alimentación/Madre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ctr"/>
                      <a:r>
                        <a:rPr lang="es-ES" sz="1200" u="none" strike="noStrike" dirty="0">
                          <a:solidFill>
                            <a:schemeClr val="accent1">
                              <a:lumMod val="50000"/>
                            </a:schemeClr>
                          </a:solidFill>
                          <a:effectLst/>
                        </a:rPr>
                        <a:t>          729.28 €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1395021"/>
                  </a:ext>
                </a:extLst>
              </a:tr>
              <a:tr h="200025">
                <a:tc>
                  <a:txBody>
                    <a:bodyPr/>
                    <a:lstStyle/>
                    <a:p>
                      <a:pPr algn="l" fontAlgn="ctr"/>
                      <a:r>
                        <a:rPr lang="es-ES" sz="1200" u="none" strike="noStrike" dirty="0">
                          <a:solidFill>
                            <a:schemeClr val="accent1">
                              <a:lumMod val="50000"/>
                            </a:schemeClr>
                          </a:solidFill>
                          <a:effectLst/>
                        </a:rPr>
                        <a:t> Coste Saneamiento/Madre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ctr"/>
                      <a:r>
                        <a:rPr lang="es-ES" sz="1200" u="none" strike="noStrike" dirty="0">
                          <a:solidFill>
                            <a:schemeClr val="accent1">
                              <a:lumMod val="50000"/>
                            </a:schemeClr>
                          </a:solidFill>
                          <a:effectLst/>
                        </a:rPr>
                        <a:t>            21.56 €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3525111"/>
                  </a:ext>
                </a:extLst>
              </a:tr>
              <a:tr h="200025">
                <a:tc>
                  <a:txBody>
                    <a:bodyPr/>
                    <a:lstStyle/>
                    <a:p>
                      <a:pPr algn="l" fontAlgn="ctr"/>
                      <a:r>
                        <a:rPr lang="es-ES" sz="1200" u="none" strike="noStrike" dirty="0">
                          <a:solidFill>
                            <a:schemeClr val="accent1">
                              <a:lumMod val="50000"/>
                            </a:schemeClr>
                          </a:solidFill>
                          <a:effectLst/>
                        </a:rPr>
                        <a:t> Coste Personal/Madre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ctr"/>
                      <a:r>
                        <a:rPr lang="es-ES" sz="1200" u="none" strike="noStrike" dirty="0">
                          <a:solidFill>
                            <a:schemeClr val="accent1">
                              <a:lumMod val="50000"/>
                            </a:schemeClr>
                          </a:solidFill>
                          <a:effectLst/>
                        </a:rPr>
                        <a:t>          515.06 €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3057745"/>
                  </a:ext>
                </a:extLst>
              </a:tr>
              <a:tr h="209550">
                <a:tc>
                  <a:txBody>
                    <a:bodyPr/>
                    <a:lstStyle/>
                    <a:p>
                      <a:pPr algn="l" fontAlgn="ctr"/>
                      <a:r>
                        <a:rPr lang="es-ES" sz="1200" u="none" strike="noStrike" dirty="0">
                          <a:solidFill>
                            <a:schemeClr val="accent1">
                              <a:lumMod val="50000"/>
                            </a:schemeClr>
                          </a:solidFill>
                          <a:effectLst/>
                        </a:rPr>
                        <a:t> Otros Coste Directos/Madre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ctr"/>
                      <a:r>
                        <a:rPr lang="es-ES" sz="1200" u="none" strike="noStrike" dirty="0">
                          <a:solidFill>
                            <a:schemeClr val="accent1">
                              <a:lumMod val="50000"/>
                            </a:schemeClr>
                          </a:solidFill>
                          <a:effectLst/>
                        </a:rPr>
                        <a:t>            68.36 € </a:t>
                      </a:r>
                      <a:endParaRPr lang="es-ES" sz="12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1543960"/>
                  </a:ext>
                </a:extLst>
              </a:tr>
            </a:tbl>
          </a:graphicData>
        </a:graphic>
      </p:graphicFrame>
      <p:graphicFrame>
        <p:nvGraphicFramePr>
          <p:cNvPr id="17" name="Gráfico 16">
            <a:extLst>
              <a:ext uri="{FF2B5EF4-FFF2-40B4-BE49-F238E27FC236}">
                <a16:creationId xmlns:a16="http://schemas.microsoft.com/office/drawing/2014/main" id="{67E30B7D-500E-42CB-A9E7-D9B56C48ED5D}"/>
              </a:ext>
            </a:extLst>
          </p:cNvPr>
          <p:cNvGraphicFramePr>
            <a:graphicFrameLocks/>
          </p:cNvGraphicFramePr>
          <p:nvPr>
            <p:extLst>
              <p:ext uri="{D42A27DB-BD31-4B8C-83A1-F6EECF244321}">
                <p14:modId xmlns:p14="http://schemas.microsoft.com/office/powerpoint/2010/main" val="3474367998"/>
              </p:ext>
            </p:extLst>
          </p:nvPr>
        </p:nvGraphicFramePr>
        <p:xfrm>
          <a:off x="7848664" y="1172989"/>
          <a:ext cx="3166669" cy="1767730"/>
        </p:xfrm>
        <a:graphic>
          <a:graphicData uri="http://schemas.openxmlformats.org/drawingml/2006/chart">
            <c:chart xmlns:c="http://schemas.openxmlformats.org/drawingml/2006/chart" xmlns:r="http://schemas.openxmlformats.org/officeDocument/2006/relationships" r:id="rId2"/>
          </a:graphicData>
        </a:graphic>
      </p:graphicFrame>
      <p:sp>
        <p:nvSpPr>
          <p:cNvPr id="19" name="CuadroTexto 18">
            <a:extLst>
              <a:ext uri="{FF2B5EF4-FFF2-40B4-BE49-F238E27FC236}">
                <a16:creationId xmlns:a16="http://schemas.microsoft.com/office/drawing/2014/main" id="{E13C16AC-0A81-4671-BBD7-747EF7440BB5}"/>
              </a:ext>
            </a:extLst>
          </p:cNvPr>
          <p:cNvSpPr txBox="1"/>
          <p:nvPr/>
        </p:nvSpPr>
        <p:spPr>
          <a:xfrm>
            <a:off x="3932122" y="150161"/>
            <a:ext cx="7222922" cy="838948"/>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r>
              <a:rPr lang="es-ES" dirty="0">
                <a:effectLst/>
              </a:rPr>
              <a:t>ESTUDIO ECONÓMICO DE LAS GANADERÍAS ANDALUZAS (5)</a:t>
            </a:r>
          </a:p>
          <a:p>
            <a:pPr algn="ctr"/>
            <a:r>
              <a:rPr lang="es-ES" sz="1600" b="0" dirty="0">
                <a:effectLst/>
              </a:rPr>
              <a:t>RESULTADOS MEDIOS DEL SECTOR </a:t>
            </a:r>
          </a:p>
        </p:txBody>
      </p:sp>
      <p:sp>
        <p:nvSpPr>
          <p:cNvPr id="8" name="CuadroTexto 7">
            <a:extLst>
              <a:ext uri="{FF2B5EF4-FFF2-40B4-BE49-F238E27FC236}">
                <a16:creationId xmlns:a16="http://schemas.microsoft.com/office/drawing/2014/main" id="{C71FF6A3-0CF0-480A-A784-1F227703426E}"/>
              </a:ext>
            </a:extLst>
          </p:cNvPr>
          <p:cNvSpPr txBox="1"/>
          <p:nvPr/>
        </p:nvSpPr>
        <p:spPr>
          <a:xfrm>
            <a:off x="3873403" y="3051366"/>
            <a:ext cx="7703179" cy="738664"/>
          </a:xfrm>
          <a:prstGeom prst="rect">
            <a:avLst/>
          </a:prstGeom>
          <a:noFill/>
        </p:spPr>
        <p:txBody>
          <a:bodyPr wrap="square">
            <a:spAutoFit/>
          </a:bodyPr>
          <a:lstStyle>
            <a:defPPr>
              <a:defRPr lang="en-US"/>
            </a:defPPr>
            <a:lvl1pPr lvl="0" algn="ctr">
              <a:lnSpc>
                <a:spcPct val="150000"/>
              </a:lnSpc>
              <a:defRPr b="1">
                <a:solidFill>
                  <a:schemeClr val="accent1">
                    <a:lumMod val="75000"/>
                  </a:schemeClr>
                </a:solidFill>
                <a:effectLst/>
                <a:latin typeface="Corbel (Cuerpo)"/>
              </a:defRPr>
            </a:lvl1pPr>
          </a:lstStyle>
          <a:p>
            <a:pPr algn="just">
              <a:lnSpc>
                <a:spcPct val="100000"/>
              </a:lnSpc>
            </a:pPr>
            <a:r>
              <a:rPr lang="es-ES" sz="1400" b="0" dirty="0"/>
              <a:t>Con la facturación de 2020 a cero, </a:t>
            </a:r>
            <a:r>
              <a:rPr lang="es-ES" sz="1400" dirty="0"/>
              <a:t>el coste calculado por vaca madre se ha convertido prácticamente en las perdidas reales del ganadero </a:t>
            </a:r>
            <a:r>
              <a:rPr lang="es-ES" sz="1400" b="0" dirty="0"/>
              <a:t>tan sólo reducidos levemente por la PAC y la venta de reses a matadero a precios mínimos. Estos serían los números resultantes.</a:t>
            </a:r>
          </a:p>
        </p:txBody>
      </p:sp>
      <p:sp>
        <p:nvSpPr>
          <p:cNvPr id="10" name="CuadroTexto 9">
            <a:extLst>
              <a:ext uri="{FF2B5EF4-FFF2-40B4-BE49-F238E27FC236}">
                <a16:creationId xmlns:a16="http://schemas.microsoft.com/office/drawing/2014/main" id="{B7E55BBF-C19A-425E-96F7-0A96DE76C03B}"/>
              </a:ext>
            </a:extLst>
          </p:cNvPr>
          <p:cNvSpPr txBox="1"/>
          <p:nvPr/>
        </p:nvSpPr>
        <p:spPr>
          <a:xfrm>
            <a:off x="3413759" y="4645661"/>
            <a:ext cx="8429897" cy="584775"/>
          </a:xfrm>
          <a:prstGeom prst="rect">
            <a:avLst/>
          </a:prstGeom>
          <a:noFill/>
        </p:spPr>
        <p:txBody>
          <a:bodyPr wrap="square">
            <a:spAutoFit/>
          </a:bodyPr>
          <a:lstStyle>
            <a:defPPr>
              <a:defRPr lang="en-US"/>
            </a:defPPr>
            <a:lvl1pPr lvl="0">
              <a:lnSpc>
                <a:spcPct val="150000"/>
              </a:lnSpc>
              <a:defRPr b="1">
                <a:solidFill>
                  <a:schemeClr val="accent1">
                    <a:lumMod val="75000"/>
                  </a:schemeClr>
                </a:solidFill>
                <a:effectLst>
                  <a:outerShdw blurRad="38100" dist="38100" dir="2700000" algn="tl">
                    <a:srgbClr val="000000">
                      <a:alpha val="43137"/>
                    </a:srgbClr>
                  </a:outerShdw>
                </a:effectLst>
                <a:latin typeface="Corbel (Cuerpo)"/>
              </a:defRPr>
            </a:lvl1pPr>
          </a:lstStyle>
          <a:p>
            <a:pPr algn="ctr">
              <a:lnSpc>
                <a:spcPct val="100000"/>
              </a:lnSpc>
            </a:pPr>
            <a:r>
              <a:rPr lang="es-ES" sz="1400" dirty="0">
                <a:solidFill>
                  <a:srgbClr val="FF0000"/>
                </a:solidFill>
              </a:rPr>
              <a:t>Coste Medio por Vaca-Madre </a:t>
            </a:r>
            <a:r>
              <a:rPr lang="es-ES" sz="2000" dirty="0">
                <a:solidFill>
                  <a:srgbClr val="FF0000"/>
                </a:solidFill>
              </a:rPr>
              <a:t>: </a:t>
            </a:r>
            <a:r>
              <a:rPr lang="es-ES" sz="2400" dirty="0">
                <a:solidFill>
                  <a:srgbClr val="FF0000"/>
                </a:solidFill>
              </a:rPr>
              <a:t>1.135,00€</a:t>
            </a:r>
          </a:p>
          <a:p>
            <a:pPr algn="ctr">
              <a:lnSpc>
                <a:spcPct val="100000"/>
              </a:lnSpc>
            </a:pPr>
            <a:r>
              <a:rPr lang="es-ES" sz="800" dirty="0">
                <a:solidFill>
                  <a:srgbClr val="FF0000"/>
                </a:solidFill>
              </a:rPr>
              <a:t>(Descontado PAC y Ventas matadero)      </a:t>
            </a:r>
          </a:p>
        </p:txBody>
      </p:sp>
      <p:graphicFrame>
        <p:nvGraphicFramePr>
          <p:cNvPr id="4" name="Tabla 3">
            <a:extLst>
              <a:ext uri="{FF2B5EF4-FFF2-40B4-BE49-F238E27FC236}">
                <a16:creationId xmlns:a16="http://schemas.microsoft.com/office/drawing/2014/main" id="{A908E8D4-C40C-4B80-A694-7A8CED5D3053}"/>
              </a:ext>
            </a:extLst>
          </p:cNvPr>
          <p:cNvGraphicFramePr>
            <a:graphicFrameLocks noGrp="1"/>
          </p:cNvGraphicFramePr>
          <p:nvPr>
            <p:extLst>
              <p:ext uri="{D42A27DB-BD31-4B8C-83A1-F6EECF244321}">
                <p14:modId xmlns:p14="http://schemas.microsoft.com/office/powerpoint/2010/main" val="11627536"/>
              </p:ext>
            </p:extLst>
          </p:nvPr>
        </p:nvGraphicFramePr>
        <p:xfrm>
          <a:off x="4959133" y="3898758"/>
          <a:ext cx="5168900" cy="638175"/>
        </p:xfrm>
        <a:graphic>
          <a:graphicData uri="http://schemas.openxmlformats.org/drawingml/2006/table">
            <a:tbl>
              <a:tblPr>
                <a:tableStyleId>{5C22544A-7EE6-4342-B048-85BDC9FD1C3A}</a:tableStyleId>
              </a:tblPr>
              <a:tblGrid>
                <a:gridCol w="1780082">
                  <a:extLst>
                    <a:ext uri="{9D8B030D-6E8A-4147-A177-3AD203B41FA5}">
                      <a16:colId xmlns:a16="http://schemas.microsoft.com/office/drawing/2014/main" val="4013127672"/>
                    </a:ext>
                  </a:extLst>
                </a:gridCol>
                <a:gridCol w="1129606">
                  <a:extLst>
                    <a:ext uri="{9D8B030D-6E8A-4147-A177-3AD203B41FA5}">
                      <a16:colId xmlns:a16="http://schemas.microsoft.com/office/drawing/2014/main" val="2810601374"/>
                    </a:ext>
                  </a:extLst>
                </a:gridCol>
                <a:gridCol w="1129606">
                  <a:extLst>
                    <a:ext uri="{9D8B030D-6E8A-4147-A177-3AD203B41FA5}">
                      <a16:colId xmlns:a16="http://schemas.microsoft.com/office/drawing/2014/main" val="1502164063"/>
                    </a:ext>
                  </a:extLst>
                </a:gridCol>
                <a:gridCol w="1129606">
                  <a:extLst>
                    <a:ext uri="{9D8B030D-6E8A-4147-A177-3AD203B41FA5}">
                      <a16:colId xmlns:a16="http://schemas.microsoft.com/office/drawing/2014/main" val="227456561"/>
                    </a:ext>
                  </a:extLst>
                </a:gridCol>
              </a:tblGrid>
              <a:tr h="409575">
                <a:tc rowSpan="2">
                  <a:txBody>
                    <a:bodyPr/>
                    <a:lstStyle/>
                    <a:p>
                      <a:pPr algn="ctr" fontAlgn="ctr"/>
                      <a:r>
                        <a:rPr lang="es-ES" sz="1200" u="none" strike="noStrike" dirty="0">
                          <a:effectLst/>
                        </a:rPr>
                        <a:t>Costes medio / Vaca  descontado PAC y Ventas a matadero año 2020.</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200" u="none" strike="noStrike" dirty="0">
                          <a:effectLst/>
                        </a:rPr>
                        <a:t>Gan. de menos de 90 vacas </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200" u="none" strike="noStrike" dirty="0">
                          <a:effectLst/>
                        </a:rPr>
                        <a:t>Gan. de 90  a 140 vacas </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200" u="none" strike="noStrike" dirty="0">
                          <a:effectLst/>
                        </a:rPr>
                        <a:t>Gan. de más de 140 vacas </a:t>
                      </a:r>
                      <a:endParaRPr lang="es-E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15365897"/>
                  </a:ext>
                </a:extLst>
              </a:tr>
              <a:tr h="228600">
                <a:tc vMerge="1">
                  <a:txBody>
                    <a:bodyPr/>
                    <a:lstStyle/>
                    <a:p>
                      <a:endParaRPr lang="es-ES"/>
                    </a:p>
                  </a:txBody>
                  <a:tcPr/>
                </a:tc>
                <a:tc>
                  <a:txBody>
                    <a:bodyPr/>
                    <a:lstStyle/>
                    <a:p>
                      <a:pPr algn="ctr" fontAlgn="ctr"/>
                      <a:r>
                        <a:rPr lang="es-ES" sz="1200" b="1" u="none" strike="noStrike" dirty="0">
                          <a:effectLst/>
                        </a:rPr>
                        <a:t>          1,222.43 € </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200" b="1" u="none" strike="noStrike" dirty="0">
                          <a:effectLst/>
                        </a:rPr>
                        <a:t>          1,034.47 € </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200" b="1" u="none" strike="noStrike" dirty="0">
                          <a:effectLst/>
                        </a:rPr>
                        <a:t>          1,084.98 € </a:t>
                      </a:r>
                      <a:endParaRPr lang="es-E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1258197"/>
                  </a:ext>
                </a:extLst>
              </a:tr>
            </a:tbl>
          </a:graphicData>
        </a:graphic>
      </p:graphicFrame>
      <p:sp>
        <p:nvSpPr>
          <p:cNvPr id="11" name="Título 1">
            <a:extLst>
              <a:ext uri="{FF2B5EF4-FFF2-40B4-BE49-F238E27FC236}">
                <a16:creationId xmlns:a16="http://schemas.microsoft.com/office/drawing/2014/main" id="{0049B513-1514-4566-AB8D-BDC7722CEACA}"/>
              </a:ext>
            </a:extLst>
          </p:cNvPr>
          <p:cNvSpPr txBox="1">
            <a:spLocks/>
          </p:cNvSpPr>
          <p:nvPr/>
        </p:nvSpPr>
        <p:spPr>
          <a:xfrm>
            <a:off x="100668" y="989109"/>
            <a:ext cx="3166669"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000" b="1" dirty="0"/>
              <a:t>EL TORO BRAVO ANDALUZ </a:t>
            </a:r>
            <a:br>
              <a:rPr lang="en-US" sz="2000" dirty="0"/>
            </a:br>
            <a:br>
              <a:rPr lang="en-US" sz="2000" dirty="0"/>
            </a:br>
            <a:r>
              <a:rPr lang="en-US" sz="1400" dirty="0"/>
              <a:t>LA COVID 19  PONE EN GRAVE PELIGRO LA GENÉTICA Y LA  ACTIVIDAD ECONÓMICA DEL CAMPO BRAVO</a:t>
            </a:r>
            <a:endParaRPr lang="es-ES" sz="1400" dirty="0"/>
          </a:p>
        </p:txBody>
      </p:sp>
      <p:sp>
        <p:nvSpPr>
          <p:cNvPr id="9" name="CuadroTexto 8">
            <a:extLst>
              <a:ext uri="{FF2B5EF4-FFF2-40B4-BE49-F238E27FC236}">
                <a16:creationId xmlns:a16="http://schemas.microsoft.com/office/drawing/2014/main" id="{29FBD82F-0963-48AA-9DCD-2730F6E9E080}"/>
              </a:ext>
            </a:extLst>
          </p:cNvPr>
          <p:cNvSpPr txBox="1"/>
          <p:nvPr/>
        </p:nvSpPr>
        <p:spPr>
          <a:xfrm>
            <a:off x="3499757" y="5471111"/>
            <a:ext cx="8257902" cy="692497"/>
          </a:xfrm>
          <a:prstGeom prst="rect">
            <a:avLst/>
          </a:prstGeom>
          <a:noFill/>
        </p:spPr>
        <p:txBody>
          <a:bodyPr wrap="square">
            <a:spAutoFit/>
          </a:bodyPr>
          <a:lstStyle>
            <a:defPPr>
              <a:defRPr lang="en-US"/>
            </a:defPPr>
            <a:lvl1pPr lvl="0" algn="ctr">
              <a:lnSpc>
                <a:spcPct val="150000"/>
              </a:lnSpc>
              <a:defRPr b="1">
                <a:solidFill>
                  <a:schemeClr val="accent1">
                    <a:lumMod val="75000"/>
                  </a:schemeClr>
                </a:solidFill>
                <a:effectLst/>
                <a:latin typeface="Corbel (Cuerpo)"/>
              </a:defRPr>
            </a:lvl1pPr>
          </a:lstStyle>
          <a:p>
            <a:pPr>
              <a:lnSpc>
                <a:spcPct val="100000"/>
              </a:lnSpc>
            </a:pPr>
            <a:r>
              <a:rPr lang="es-ES" sz="1400" dirty="0">
                <a:solidFill>
                  <a:srgbClr val="FF0000"/>
                </a:solidFill>
                <a:effectLst>
                  <a:outerShdw blurRad="38100" dist="38100" dir="2700000" algn="tl">
                    <a:srgbClr val="000000">
                      <a:alpha val="43137"/>
                    </a:srgbClr>
                  </a:outerShdw>
                </a:effectLst>
              </a:rPr>
              <a:t>Con 27.409 reproductoras </a:t>
            </a:r>
            <a:r>
              <a:rPr lang="es-ES" sz="800" dirty="0">
                <a:solidFill>
                  <a:srgbClr val="FF0000"/>
                </a:solidFill>
                <a:effectLst>
                  <a:outerShdw blurRad="38100" dist="38100" dir="2700000" algn="tl">
                    <a:srgbClr val="000000">
                      <a:alpha val="43137"/>
                    </a:srgbClr>
                  </a:outerShdw>
                </a:effectLst>
              </a:rPr>
              <a:t>(Datos de ARCA) </a:t>
            </a:r>
            <a:r>
              <a:rPr lang="es-ES" sz="1400" dirty="0">
                <a:solidFill>
                  <a:srgbClr val="FF0000"/>
                </a:solidFill>
                <a:effectLst>
                  <a:outerShdw blurRad="38100" dist="38100" dir="2700000" algn="tl">
                    <a:srgbClr val="000000">
                      <a:alpha val="43137"/>
                    </a:srgbClr>
                  </a:outerShdw>
                </a:effectLst>
              </a:rPr>
              <a:t>las pérdidas en 2020 del sector del ganado de lidia superan los</a:t>
            </a:r>
          </a:p>
          <a:p>
            <a:pPr>
              <a:lnSpc>
                <a:spcPct val="100000"/>
              </a:lnSpc>
            </a:pPr>
            <a:r>
              <a:rPr lang="es-ES" sz="2500" dirty="0">
                <a:solidFill>
                  <a:srgbClr val="FF0000"/>
                </a:solidFill>
              </a:rPr>
              <a:t>31,11 Millones de euros.</a:t>
            </a:r>
          </a:p>
        </p:txBody>
      </p:sp>
    </p:spTree>
    <p:extLst>
      <p:ext uri="{BB962C8B-B14F-4D97-AF65-F5344CB8AC3E}">
        <p14:creationId xmlns:p14="http://schemas.microsoft.com/office/powerpoint/2010/main" val="3272913436"/>
      </p:ext>
    </p:extLst>
  </p:cSld>
  <p:clrMapOvr>
    <a:masterClrMapping/>
  </p:clrMapOvr>
</p:sld>
</file>

<file path=ppt/theme/theme1.xml><?xml version="1.0" encoding="utf-8"?>
<a:theme xmlns:a="http://schemas.openxmlformats.org/drawingml/2006/main" name="Marco">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TM03457475[[fn=Marco]]</Template>
  <TotalTime>2904</TotalTime>
  <Words>2582</Words>
  <Application>Microsoft Office PowerPoint</Application>
  <PresentationFormat>Panorámica</PresentationFormat>
  <Paragraphs>375</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Arial Narrow</vt:lpstr>
      <vt:lpstr>Calibri</vt:lpstr>
      <vt:lpstr>Corbel</vt:lpstr>
      <vt:lpstr>Corbel (Cuerpo)</vt:lpstr>
      <vt:lpstr>Wingdings 2</vt:lpstr>
      <vt:lpstr>Marco</vt:lpstr>
      <vt:lpstr>EL TORO BRAVO ANDALUZ    REPERCUSIONES DEL COVID 19  EN LA GANADERÍA  BRAVA.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GANADERÍA DE BOVINO DE LIDIA  LA REALIDAD DE UN SECTOR QUE SE MUERE</dc:title>
  <dc:creator>Jose Miguel Martin</dc:creator>
  <cp:lastModifiedBy>Quiliano Jaraiz</cp:lastModifiedBy>
  <cp:revision>179</cp:revision>
  <cp:lastPrinted>2021-02-19T16:23:27Z</cp:lastPrinted>
  <dcterms:created xsi:type="dcterms:W3CDTF">2021-02-16T19:15:22Z</dcterms:created>
  <dcterms:modified xsi:type="dcterms:W3CDTF">2021-03-04T16:24:16Z</dcterms:modified>
</cp:coreProperties>
</file>